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8" r:id="rId2"/>
    <p:sldId id="273" r:id="rId3"/>
    <p:sldId id="275" r:id="rId4"/>
    <p:sldId id="297" r:id="rId5"/>
    <p:sldId id="277" r:id="rId6"/>
    <p:sldId id="296" r:id="rId7"/>
    <p:sldId id="280" r:id="rId8"/>
    <p:sldId id="298" r:id="rId9"/>
    <p:sldId id="282" r:id="rId10"/>
    <p:sldId id="301" r:id="rId11"/>
    <p:sldId id="302" r:id="rId12"/>
    <p:sldId id="317" r:id="rId13"/>
    <p:sldId id="304" r:id="rId14"/>
    <p:sldId id="313" r:id="rId15"/>
    <p:sldId id="314" r:id="rId16"/>
    <p:sldId id="316" r:id="rId17"/>
    <p:sldId id="315" r:id="rId18"/>
    <p:sldId id="309" r:id="rId19"/>
    <p:sldId id="310" r:id="rId20"/>
    <p:sldId id="312" r:id="rId21"/>
    <p:sldId id="320" r:id="rId22"/>
    <p:sldId id="321" r:id="rId23"/>
    <p:sldId id="319" r:id="rId24"/>
    <p:sldId id="32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58F"/>
    <a:srgbClr val="FFCCFF"/>
    <a:srgbClr val="FF5050"/>
    <a:srgbClr val="0033CC"/>
    <a:srgbClr val="66FF33"/>
    <a:srgbClr val="FAE3CA"/>
    <a:srgbClr val="004F91"/>
    <a:srgbClr val="9933FF"/>
    <a:srgbClr val="9900FF"/>
    <a:srgbClr val="99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-50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FA58C-1BE3-4DF3-9324-1FD4C59C2E1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1BEA7-4421-4390-B9BA-7F2F06F11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28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1BEA7-4421-4390-B9BA-7F2F06F113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3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C9D7342-D647-4D17-987E-AD9E2B1BACC0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65550" y="1770435"/>
            <a:ext cx="6945548" cy="26653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smtClean="0">
                <a:solidFill>
                  <a:schemeClr val="tx1"/>
                </a:solidFill>
              </a:rPr>
              <a:t>게임 프로그래밍 프로젝트</a:t>
            </a:r>
            <a:endParaRPr lang="en-US" altLang="ko-KR" sz="3600" b="1" smtClean="0">
              <a:solidFill>
                <a:schemeClr val="tx1"/>
              </a:solidFill>
            </a:endParaRPr>
          </a:p>
          <a:p>
            <a:pPr algn="ctr"/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	</a:t>
            </a:r>
            <a:r>
              <a:rPr lang="en-US" altLang="ko-KR" smtClean="0">
                <a:solidFill>
                  <a:schemeClr val="tx1"/>
                </a:solidFill>
              </a:rPr>
              <a:t>		- </a:t>
            </a:r>
            <a:r>
              <a:rPr lang="ko-KR" altLang="en-US" smtClean="0">
                <a:solidFill>
                  <a:schemeClr val="tx1"/>
                </a:solidFill>
              </a:rPr>
              <a:t>팀장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이정근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팀원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김문현</a:t>
            </a:r>
            <a:endParaRPr lang="en-US" altLang="ko-KR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_x380983648" descr="EMB000018e873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81" y="1860953"/>
            <a:ext cx="6474437" cy="43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7398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화면 구성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서버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클라이언트 대기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257073" y="1618051"/>
            <a:ext cx="2199862" cy="1449507"/>
            <a:chOff x="534391" y="1782382"/>
            <a:chExt cx="3189768" cy="2135242"/>
          </a:xfrm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818756" y="2006694"/>
              <a:ext cx="2556127" cy="544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</a:t>
              </a:r>
              <a:endParaRPr lang="en-US" altLang="ko-KR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A85C3EE-1F9E-4FC6-AFB2-60FD777613F7}"/>
                </a:ext>
              </a:extLst>
            </p:cNvPr>
            <p:cNvSpPr txBox="1"/>
            <p:nvPr/>
          </p:nvSpPr>
          <p:spPr>
            <a:xfrm>
              <a:off x="789222" y="2628385"/>
              <a:ext cx="2613199" cy="1088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클릭시 대전 상대의 접속을 기다리는 서버 역할을 한다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6EC99A24-9BFD-4F21-B216-C39AB305A021}"/>
              </a:ext>
            </a:extLst>
          </p:cNvPr>
          <p:cNvGrpSpPr/>
          <p:nvPr/>
        </p:nvGrpSpPr>
        <p:grpSpPr>
          <a:xfrm>
            <a:off x="370136" y="4050501"/>
            <a:ext cx="1999774" cy="1585848"/>
            <a:chOff x="504857" y="1782382"/>
            <a:chExt cx="3084276" cy="1997988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EE005567-A462-49B1-A638-431380373F5A}"/>
                </a:ext>
              </a:extLst>
            </p:cNvPr>
            <p:cNvSpPr/>
            <p:nvPr/>
          </p:nvSpPr>
          <p:spPr>
            <a:xfrm>
              <a:off x="534393" y="1782382"/>
              <a:ext cx="3054740" cy="1997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8F63CF05-FD94-4A9A-9A9F-309E851B9FE9}"/>
                </a:ext>
              </a:extLst>
            </p:cNvPr>
            <p:cNvSpPr txBox="1"/>
            <p:nvPr/>
          </p:nvSpPr>
          <p:spPr>
            <a:xfrm>
              <a:off x="818757" y="2006693"/>
              <a:ext cx="2331902" cy="465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상대 </a:t>
              </a:r>
              <a:r>
                <a:rPr lang="en-US" altLang="ko-KR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IP </a:t>
              </a:r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주소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746CA6B7-7B12-4F71-939B-C466DB0B13B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0B80AB10-A570-4013-80F8-A8DCADA7392D}"/>
                </a:ext>
              </a:extLst>
            </p:cNvPr>
            <p:cNvSpPr txBox="1"/>
            <p:nvPr/>
          </p:nvSpPr>
          <p:spPr>
            <a:xfrm>
              <a:off x="504857" y="2616651"/>
              <a:ext cx="3071939" cy="930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대전 상대의 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 </a:t>
              </a:r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주소를 입력하여 대전 상대와 연결을 시도한다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BD3E8C54-93A1-4387-8BF4-44BCEB5E7BB5}"/>
              </a:ext>
            </a:extLst>
          </p:cNvPr>
          <p:cNvGrpSpPr/>
          <p:nvPr/>
        </p:nvGrpSpPr>
        <p:grpSpPr>
          <a:xfrm>
            <a:off x="9495679" y="2777424"/>
            <a:ext cx="2388130" cy="1604824"/>
            <a:chOff x="534391" y="1782382"/>
            <a:chExt cx="3189768" cy="2135242"/>
          </a:xfrm>
        </p:grpSpPr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D2D7997E-360C-4DAF-A72A-D6C68A6B6CB9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786AABC3-9344-465A-AD0D-A949167A5437}"/>
                </a:ext>
              </a:extLst>
            </p:cNvPr>
            <p:cNvSpPr txBox="1"/>
            <p:nvPr/>
          </p:nvSpPr>
          <p:spPr>
            <a:xfrm>
              <a:off x="818756" y="2006693"/>
              <a:ext cx="1659775" cy="491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클라이언트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18283857-DDA9-4968-9C57-F073E1CF051C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4DB8591A-2A01-42D0-96FD-B08F9A90B1AB}"/>
                </a:ext>
              </a:extLst>
            </p:cNvPr>
            <p:cNvSpPr txBox="1"/>
            <p:nvPr/>
          </p:nvSpPr>
          <p:spPr>
            <a:xfrm>
              <a:off x="708853" y="2523620"/>
              <a:ext cx="2905154" cy="1269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아래의 상대방 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IP </a:t>
              </a:r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주소를 적고 클릭시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대전 상대를 기다리는 </a:t>
              </a:r>
              <a:endPara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클라이언트 역할을 한다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802906" y="1860834"/>
            <a:ext cx="15687606" cy="60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456935" y="2986391"/>
            <a:ext cx="3091589" cy="579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389060" y="4590239"/>
            <a:ext cx="3009791" cy="2531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6682902" y="4027251"/>
            <a:ext cx="2812777" cy="232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6049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_x380983728" descr="EMB000018e873f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827" y="1770325"/>
            <a:ext cx="6229004" cy="421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21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화면 구성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257073" y="1618051"/>
            <a:ext cx="2199862" cy="1449507"/>
            <a:chOff x="534391" y="1782382"/>
            <a:chExt cx="3189768" cy="2135242"/>
          </a:xfrm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818756" y="2006694"/>
              <a:ext cx="2556127" cy="544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남은 턴</a:t>
              </a:r>
              <a:endParaRPr lang="en-US" altLang="ko-KR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A85C3EE-1F9E-4FC6-AFB2-60FD777613F7}"/>
                </a:ext>
              </a:extLst>
            </p:cNvPr>
            <p:cNvSpPr txBox="1"/>
            <p:nvPr/>
          </p:nvSpPr>
          <p:spPr>
            <a:xfrm>
              <a:off x="789222" y="2628385"/>
              <a:ext cx="2613199" cy="770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게임 종료까지</a:t>
              </a:r>
              <a:endPara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남은 턴을 표시한다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6EC99A24-9BFD-4F21-B216-C39AB305A021}"/>
              </a:ext>
            </a:extLst>
          </p:cNvPr>
          <p:cNvGrpSpPr/>
          <p:nvPr/>
        </p:nvGrpSpPr>
        <p:grpSpPr>
          <a:xfrm>
            <a:off x="370136" y="4271250"/>
            <a:ext cx="1999774" cy="1585848"/>
            <a:chOff x="504857" y="1782382"/>
            <a:chExt cx="3084276" cy="1997988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EE005567-A462-49B1-A638-431380373F5A}"/>
                </a:ext>
              </a:extLst>
            </p:cNvPr>
            <p:cNvSpPr/>
            <p:nvPr/>
          </p:nvSpPr>
          <p:spPr>
            <a:xfrm>
              <a:off x="534393" y="1782382"/>
              <a:ext cx="3054740" cy="1997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8F63CF05-FD94-4A9A-9A9F-309E851B9FE9}"/>
                </a:ext>
              </a:extLst>
            </p:cNvPr>
            <p:cNvSpPr txBox="1"/>
            <p:nvPr/>
          </p:nvSpPr>
          <p:spPr>
            <a:xfrm>
              <a:off x="818758" y="2006693"/>
              <a:ext cx="2428324" cy="465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플레이어 상태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746CA6B7-7B12-4F71-939B-C466DB0B13B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0B80AB10-A570-4013-80F8-A8DCADA7392D}"/>
                </a:ext>
              </a:extLst>
            </p:cNvPr>
            <p:cNvSpPr txBox="1"/>
            <p:nvPr/>
          </p:nvSpPr>
          <p:spPr>
            <a:xfrm>
              <a:off x="504857" y="2616651"/>
              <a:ext cx="3071939" cy="930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플레이어가 현재 갖고 있는 돈과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통행료 면제권을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확인할 수 있다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BD3E8C54-93A1-4387-8BF4-44BCEB5E7BB5}"/>
              </a:ext>
            </a:extLst>
          </p:cNvPr>
          <p:cNvGrpSpPr/>
          <p:nvPr/>
        </p:nvGrpSpPr>
        <p:grpSpPr>
          <a:xfrm>
            <a:off x="9469012" y="4475608"/>
            <a:ext cx="2388130" cy="1604824"/>
            <a:chOff x="534391" y="1782382"/>
            <a:chExt cx="3189768" cy="2135242"/>
          </a:xfrm>
        </p:grpSpPr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D2D7997E-360C-4DAF-A72A-D6C68A6B6CB9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786AABC3-9344-465A-AD0D-A949167A5437}"/>
                </a:ext>
              </a:extLst>
            </p:cNvPr>
            <p:cNvSpPr txBox="1"/>
            <p:nvPr/>
          </p:nvSpPr>
          <p:spPr>
            <a:xfrm>
              <a:off x="818756" y="2006693"/>
              <a:ext cx="1377150" cy="491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플레이어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18283857-DDA9-4968-9C57-F073E1CF051C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4DB8591A-2A01-42D0-96FD-B08F9A90B1AB}"/>
                </a:ext>
              </a:extLst>
            </p:cNvPr>
            <p:cNvSpPr txBox="1"/>
            <p:nvPr/>
          </p:nvSpPr>
          <p:spPr>
            <a:xfrm>
              <a:off x="708853" y="2523620"/>
              <a:ext cx="2905154" cy="1269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전국마블의 플레이어 말</a:t>
              </a:r>
              <a:endPara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주사위를 굴려 이동한다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서버는 빨간색 말</a:t>
              </a:r>
              <a:endPara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클라이어는 파란색 말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802906" y="1860834"/>
            <a:ext cx="15687606" cy="60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525345" y="1994556"/>
            <a:ext cx="1229532" cy="851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2369910" y="5233481"/>
            <a:ext cx="1180686" cy="229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6196519" y="5311302"/>
            <a:ext cx="3224136" cy="15564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43392"/>
      </p:ext>
    </p:extLst>
  </p:cSld>
  <p:clrMapOvr>
    <a:masterClrMapping/>
  </p:clrMapOvr>
  <p:transition spd="slow">
    <p:fade/>
    <p:sndAc>
      <p:stSnd loop="1">
        <p:snd r:embed="rId2" name="Main_bgm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630880" y="2752483"/>
            <a:ext cx="5614295" cy="182582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규칙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5630880" y="2752483"/>
            <a:ext cx="2323716" cy="633558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플레이어 이동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5719515" y="3575397"/>
            <a:ext cx="5306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화면에서 주사위 던져</a:t>
            </a:r>
            <a:r>
              <a:rPr lang="en-US" altLang="ko-KR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! </a:t>
            </a:r>
            <a:r>
              <a:rPr lang="ko-KR" altLang="en-US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버튼을 클릭하면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 개의 주사위가 나온 숫자의 합 만큼 플레이가 이동합니다</a:t>
            </a:r>
            <a:r>
              <a:rPr lang="en-US" altLang="ko-KR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380983648" descr="EMB000018e87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5" y="1384300"/>
            <a:ext cx="4158722" cy="195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481" y="3083127"/>
            <a:ext cx="17743870" cy="5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380983808" descr="EMB000018e874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1" y="3540326"/>
            <a:ext cx="4080166" cy="28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8248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476655" y="4218170"/>
            <a:ext cx="11322996" cy="1385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98810" y="5439824"/>
            <a:ext cx="11322996" cy="1385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60651" y="2837009"/>
            <a:ext cx="11322996" cy="1385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76655" y="1478605"/>
            <a:ext cx="11322996" cy="1385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2844" y="1685746"/>
            <a:ext cx="1080585" cy="1005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START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298011" y="1797337"/>
            <a:ext cx="1080585" cy="744825"/>
          </a:xfrm>
          <a:prstGeom prst="rect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보청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녹차밭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62198" y="1797337"/>
            <a:ext cx="1080585" cy="744825"/>
          </a:xfrm>
          <a:prstGeom prst="rect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가평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쁘띠프랑스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63406" y="1801850"/>
            <a:ext cx="1080585" cy="744825"/>
          </a:xfrm>
          <a:prstGeom prst="rect">
            <a:avLst/>
          </a:prstGeom>
          <a:solidFill>
            <a:srgbClr val="66FF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순천만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국가정원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72323" y="1797337"/>
            <a:ext cx="1080585" cy="744825"/>
          </a:xfrm>
          <a:prstGeom prst="rect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광양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매화마을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828800" y="1797337"/>
            <a:ext cx="1080585" cy="744825"/>
          </a:xfrm>
          <a:prstGeom prst="rect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제주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유채꽃밭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543552" y="1676050"/>
            <a:ext cx="1080585" cy="1005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교통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사고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12844" y="3057215"/>
            <a:ext cx="1080585" cy="1005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교통사고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307739" y="3168806"/>
            <a:ext cx="1080585" cy="744825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부산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해동용궁사</a:t>
            </a:r>
            <a:endParaRPr lang="en-US" altLang="ko-KR" sz="140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806929" y="3168806"/>
            <a:ext cx="1080585" cy="744825"/>
          </a:xfrm>
          <a:prstGeom prst="rect">
            <a:avLst/>
          </a:prstGeom>
          <a:solidFill>
            <a:srgbClr val="00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단양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고수동굴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315846" y="3159111"/>
            <a:ext cx="1080585" cy="7448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태안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갯벌체험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072323" y="3168806"/>
            <a:ext cx="1080585" cy="7448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가평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수상레저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1828800" y="3168806"/>
            <a:ext cx="1080585" cy="7448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부산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해운대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1599" y="2582821"/>
            <a:ext cx="841983" cy="576289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tx1"/>
                </a:solidFill>
              </a:rPr>
              <a:t>여름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0543552" y="3047519"/>
            <a:ext cx="1080585" cy="1005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집값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상승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08410" y="4434732"/>
            <a:ext cx="1080585" cy="1005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집값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상승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048036" y="4546323"/>
            <a:ext cx="1080585" cy="7448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경주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불국사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6802495" y="4546323"/>
            <a:ext cx="1080585" cy="7448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강원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설악산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4311412" y="4536628"/>
            <a:ext cx="1080585" cy="74482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서울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경복궁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077617" y="4546323"/>
            <a:ext cx="1080585" cy="74482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단양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패러글라이딩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834094" y="4546323"/>
            <a:ext cx="1080585" cy="74482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홍천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은행나무숲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0539118" y="4425036"/>
            <a:ext cx="1080585" cy="922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국내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여행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08410" y="5697809"/>
            <a:ext cx="1080585" cy="1005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국내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여행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9293577" y="5827943"/>
            <a:ext cx="1080585" cy="744825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전북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덕유산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048036" y="5827943"/>
            <a:ext cx="1080585" cy="744825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충남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온양온천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812223" y="5827943"/>
            <a:ext cx="1080585" cy="744825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인제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자작나무숲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3067889" y="5827943"/>
            <a:ext cx="1080585" cy="744825"/>
          </a:xfrm>
          <a:prstGeom prst="rect">
            <a:avLst/>
          </a:prstGeom>
          <a:solidFill>
            <a:srgbClr val="9933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강릉</a:t>
            </a:r>
            <a:endParaRPr lang="en-US" altLang="ko-KR" sz="17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정동진</a:t>
            </a: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834094" y="5827943"/>
            <a:ext cx="1080585" cy="744825"/>
          </a:xfrm>
          <a:prstGeom prst="rect">
            <a:avLst/>
          </a:prstGeom>
          <a:solidFill>
            <a:srgbClr val="9933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제주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카멜리아힐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10539118" y="5706656"/>
            <a:ext cx="1080585" cy="10050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START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79982" y="3940126"/>
            <a:ext cx="841983" cy="57628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tx1"/>
                </a:solidFill>
              </a:rPr>
              <a:t>가을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101598" y="5347551"/>
            <a:ext cx="841983" cy="57628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tx1"/>
                </a:solidFill>
              </a:rPr>
              <a:t>겨울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77819" y="1189486"/>
            <a:ext cx="841983" cy="576289"/>
          </a:xfrm>
          <a:prstGeom prst="ellips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smtClean="0">
                <a:solidFill>
                  <a:schemeClr val="tx1"/>
                </a:solidFill>
              </a:rPr>
              <a:t>봄</a:t>
            </a:r>
            <a:endParaRPr lang="ko-KR" altLang="en-US" sz="1700" b="1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4309352" y="1692784"/>
            <a:ext cx="1087038" cy="949541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진해</a:t>
            </a:r>
            <a:endParaRPr lang="en-US" altLang="ko-KR" sz="14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군항제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5562247" y="3073104"/>
            <a:ext cx="1087038" cy="949541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신촌</a:t>
            </a:r>
            <a:endParaRPr lang="en-US" altLang="ko-KR" sz="14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smtClean="0">
                <a:solidFill>
                  <a:schemeClr val="tx1"/>
                </a:solidFill>
              </a:rPr>
              <a:t>물총축제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9323574" y="4434269"/>
            <a:ext cx="1087038" cy="949541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순천만</a:t>
            </a:r>
            <a:endParaRPr lang="en-US" altLang="ko-KR" sz="14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smtClean="0">
                <a:solidFill>
                  <a:schemeClr val="tx1"/>
                </a:solidFill>
              </a:rPr>
              <a:t>갈대축제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5556911" y="5716352"/>
            <a:ext cx="1087038" cy="949541"/>
          </a:xfrm>
          <a:prstGeom prst="ellipse">
            <a:avLst/>
          </a:prstGeom>
          <a:solidFill>
            <a:srgbClr val="FF5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</a:rPr>
              <a:t>대관령</a:t>
            </a:r>
            <a:endParaRPr lang="en-US" altLang="ko-KR" sz="1400" b="1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smtClean="0">
                <a:solidFill>
                  <a:schemeClr val="tx1"/>
                </a:solidFill>
              </a:rPr>
              <a:t>눈꽃축제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140" y="1564793"/>
            <a:ext cx="814985" cy="1226149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835" y="2928143"/>
            <a:ext cx="814985" cy="1226149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40" y="4290136"/>
            <a:ext cx="695818" cy="1046862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06" y="5576300"/>
            <a:ext cx="753088" cy="113302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0783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게임규칙 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 지역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축제 지역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지역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황금열쇠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5349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171894" y="1381759"/>
            <a:ext cx="5614295" cy="248002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628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규칙 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지역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4171894" y="1381759"/>
            <a:ext cx="2323716" cy="675366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488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START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4260528" y="2130397"/>
            <a:ext cx="5601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sz="1600" smtClean="0"/>
              <a:t>두 플레이어 게임 말의 처음 시작 장소</a:t>
            </a:r>
            <a:endParaRPr lang="en-US" altLang="ko-KR" sz="1600" smtClean="0"/>
          </a:p>
          <a:p>
            <a:pPr marL="285750" indent="-285750" fontAlgn="base">
              <a:buFontTx/>
              <a:buChar char="-"/>
            </a:pPr>
            <a:endParaRPr lang="en-US" altLang="ko-KR" sz="1600"/>
          </a:p>
          <a:p>
            <a:pPr marL="285750" indent="-285750" fontAlgn="base">
              <a:buFontTx/>
              <a:buChar char="-"/>
            </a:pPr>
            <a:r>
              <a:rPr lang="ko-KR" altLang="en-US" sz="1600" smtClean="0"/>
              <a:t>한 바퀴를 돌 때마다 스타트 지역에서 용돈을 지급한다</a:t>
            </a:r>
            <a:r>
              <a:rPr lang="en-US" altLang="ko-KR" sz="1600" smtClean="0"/>
              <a:t>.</a:t>
            </a:r>
          </a:p>
          <a:p>
            <a:pPr fontAlgn="base"/>
            <a:endParaRPr lang="en-US" altLang="ko-KR" sz="1600"/>
          </a:p>
          <a:p>
            <a:pPr fontAlgn="base"/>
            <a:r>
              <a:rPr lang="en-US" altLang="ko-KR" sz="1600" smtClean="0"/>
              <a:t>- START </a:t>
            </a:r>
            <a:r>
              <a:rPr lang="ko-KR" altLang="en-US" sz="1600" smtClean="0"/>
              <a:t>지역에 정확히 도착할 경우 소유한 지역의 한 곳에서 건물을 추가할 수 있다</a:t>
            </a:r>
            <a:r>
              <a:rPr lang="en-US" altLang="ko-KR" sz="1600" smtClean="0"/>
              <a:t>.</a:t>
            </a:r>
            <a:endParaRPr lang="ko-KR" altLang="en-US" sz="160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481" y="3083127"/>
            <a:ext cx="17743870" cy="5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0733" y="1237964"/>
            <a:ext cx="15049909" cy="67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0733" y="14019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06" y="1381759"/>
            <a:ext cx="2430124" cy="2434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44" y="4025786"/>
            <a:ext cx="2463649" cy="246364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47737" y="4142396"/>
            <a:ext cx="5614295" cy="20515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4247737" y="4142396"/>
            <a:ext cx="2323716" cy="675366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488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교통사고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4336372" y="5151956"/>
            <a:ext cx="530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smtClean="0"/>
              <a:t>- </a:t>
            </a:r>
            <a:r>
              <a:rPr lang="ko-KR" altLang="en-US" sz="1600" smtClean="0"/>
              <a:t>플레이어의 </a:t>
            </a:r>
            <a:r>
              <a:rPr lang="ko-KR" altLang="en-US" sz="1600"/>
              <a:t>차가 사고를 당해 </a:t>
            </a:r>
            <a:r>
              <a:rPr lang="en-US" altLang="ko-KR" sz="1600"/>
              <a:t>2</a:t>
            </a:r>
            <a:r>
              <a:rPr lang="ko-KR" altLang="en-US" sz="1600"/>
              <a:t>턴을 쉰다</a:t>
            </a:r>
            <a:r>
              <a:rPr lang="en-US" altLang="ko-KR" sz="1600"/>
              <a:t>. 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244335626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171894" y="1381759"/>
            <a:ext cx="5614295" cy="20515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628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규칙 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지역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4171894" y="1381759"/>
            <a:ext cx="2323716" cy="675366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488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집값</a:t>
              </a:r>
              <a:r>
                <a:rPr lang="en-US" altLang="ko-KR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상승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4260529" y="2391319"/>
            <a:ext cx="5409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sz="1600" smtClean="0"/>
              <a:t>도착한 플레이어가 </a:t>
            </a:r>
            <a:r>
              <a:rPr lang="ko-KR" altLang="en-US" sz="1600"/>
              <a:t>소지하고 있는 지역 중 한 곳을 </a:t>
            </a:r>
            <a:endParaRPr lang="en-US" altLang="ko-KR" sz="1600" smtClean="0"/>
          </a:p>
          <a:p>
            <a:pPr fontAlgn="base"/>
            <a:r>
              <a:rPr lang="ko-KR" altLang="en-US" sz="1600" smtClean="0"/>
              <a:t>택하여 </a:t>
            </a:r>
            <a:r>
              <a:rPr lang="ko-KR" altLang="en-US" sz="1600"/>
              <a:t>통행료를 </a:t>
            </a:r>
            <a:r>
              <a:rPr lang="en-US" altLang="ko-KR" sz="1600"/>
              <a:t>2</a:t>
            </a:r>
            <a:r>
              <a:rPr lang="ko-KR" altLang="en-US" sz="1600"/>
              <a:t>배 상승시킬 수 있다</a:t>
            </a:r>
            <a:r>
              <a:rPr lang="en-US" altLang="ko-KR" sz="1600"/>
              <a:t>.</a:t>
            </a:r>
            <a:endParaRPr lang="ko-KR" altLang="en-US" sz="1600"/>
          </a:p>
          <a:p>
            <a:pPr fontAlgn="base"/>
            <a:r>
              <a:rPr lang="en-US" altLang="ko-KR" sz="1600" smtClean="0"/>
              <a:t>.</a:t>
            </a:r>
            <a:endParaRPr lang="ko-KR" altLang="en-US" sz="160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481" y="3083127"/>
            <a:ext cx="17743870" cy="5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0733" y="1237964"/>
            <a:ext cx="15049909" cy="67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0733" y="14019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74378" y="3946007"/>
            <a:ext cx="5614295" cy="20515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4274378" y="3946007"/>
            <a:ext cx="2323716" cy="675366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488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국내 여행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4363013" y="4955567"/>
            <a:ext cx="530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smtClean="0"/>
              <a:t>- </a:t>
            </a:r>
            <a:r>
              <a:rPr lang="ko-KR" altLang="en-US" sz="1600" smtClean="0"/>
              <a:t>플레이어가 원하는 장소로 이동할 수 있다</a:t>
            </a:r>
            <a:r>
              <a:rPr lang="en-US" altLang="ko-KR" sz="1600" smtClean="0"/>
              <a:t>. </a:t>
            </a:r>
            <a:endParaRPr lang="ko-KR" altLang="en-US" sz="16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84" y="1275262"/>
            <a:ext cx="2463649" cy="2264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83" y="3665397"/>
            <a:ext cx="2403050" cy="23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0081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786522" y="2294616"/>
            <a:ext cx="5614295" cy="25830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628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규칙 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지역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5786522" y="2294616"/>
            <a:ext cx="2063699" cy="630389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522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축제지역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5865239" y="2909023"/>
            <a:ext cx="53065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sz="1600" smtClean="0"/>
          </a:p>
          <a:p>
            <a:pPr fontAlgn="base"/>
            <a:r>
              <a:rPr lang="en-US" altLang="ko-KR" sz="1600" smtClean="0"/>
              <a:t>- </a:t>
            </a:r>
            <a:r>
              <a:rPr lang="ko-KR" altLang="en-US" sz="1600" smtClean="0"/>
              <a:t>각 계절 라인마다 하나의 축제 라인이 존재한다</a:t>
            </a:r>
            <a:r>
              <a:rPr lang="en-US" altLang="ko-KR" sz="1600" smtClean="0"/>
              <a:t>.</a:t>
            </a:r>
          </a:p>
          <a:p>
            <a:pPr marL="285750" indent="-285750" fontAlgn="base">
              <a:buFontTx/>
              <a:buChar char="-"/>
            </a:pPr>
            <a:endParaRPr lang="en-US" altLang="ko-KR" sz="1600" smtClean="0"/>
          </a:p>
          <a:p>
            <a:pPr marL="285750" indent="-285750" fontAlgn="base">
              <a:buFontTx/>
              <a:buChar char="-"/>
            </a:pPr>
            <a:r>
              <a:rPr lang="ko-KR" altLang="en-US" sz="1600" smtClean="0"/>
              <a:t>각 축제 지역을 구매할 경우 해당 계절에 맞는 </a:t>
            </a:r>
            <a:endParaRPr lang="en-US" altLang="ko-KR" sz="1600" smtClean="0"/>
          </a:p>
          <a:p>
            <a:pPr fontAlgn="base"/>
            <a:r>
              <a:rPr lang="en-US" altLang="ko-KR" sz="1600"/>
              <a:t> </a:t>
            </a:r>
            <a:r>
              <a:rPr lang="en-US" altLang="ko-KR" sz="1600" smtClean="0"/>
              <a:t>   </a:t>
            </a:r>
            <a:r>
              <a:rPr lang="ko-KR" altLang="en-US" sz="1600" smtClean="0"/>
              <a:t>이펙트가 나온다</a:t>
            </a:r>
            <a:r>
              <a:rPr lang="en-US" altLang="ko-KR" sz="1600" smtClean="0"/>
              <a:t>.</a:t>
            </a:r>
          </a:p>
          <a:p>
            <a:pPr fontAlgn="base"/>
            <a:endParaRPr lang="en-US" altLang="ko-KR" sz="1600"/>
          </a:p>
          <a:p>
            <a:pPr fontAlgn="base"/>
            <a:r>
              <a:rPr lang="en-US" altLang="ko-KR" sz="1600" smtClean="0"/>
              <a:t>- 4</a:t>
            </a:r>
            <a:r>
              <a:rPr lang="ko-KR" altLang="en-US" sz="1600" smtClean="0"/>
              <a:t>개의 축제 지역을 전부 차지할 경우 승리한다</a:t>
            </a:r>
            <a:r>
              <a:rPr lang="en-US" altLang="ko-KR" sz="1600" smtClean="0"/>
              <a:t>.</a:t>
            </a:r>
            <a:endParaRPr lang="en-US" altLang="ko-KR" sz="1600"/>
          </a:p>
          <a:p>
            <a:pPr fontAlgn="base"/>
            <a:r>
              <a:rPr lang="ko-KR" altLang="en-US" sz="1600" smtClean="0"/>
              <a:t> </a:t>
            </a:r>
            <a:endParaRPr lang="ko-KR" altLang="en-US" sz="160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481" y="3083127"/>
            <a:ext cx="17743870" cy="5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0733" y="1237964"/>
            <a:ext cx="15049909" cy="67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0733" y="14019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2" y="3865959"/>
            <a:ext cx="1812812" cy="26941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155456"/>
            <a:ext cx="1750749" cy="26091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149" y="1113540"/>
            <a:ext cx="1974024" cy="27554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833" y="3865959"/>
            <a:ext cx="1750749" cy="26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27184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874071" y="1282939"/>
            <a:ext cx="5614295" cy="514704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5038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규칙 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황금열쇠 지역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5874071" y="1282940"/>
            <a:ext cx="2063699" cy="630389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488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황금열쇠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5952788" y="1897347"/>
            <a:ext cx="530653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sz="1600" smtClean="0"/>
              <a:t>황금열쇠 지역에서 랜덤으로 얻을 수 있다</a:t>
            </a:r>
            <a:r>
              <a:rPr lang="en-US" altLang="ko-KR" sz="1500" smtClean="0"/>
              <a:t>.</a:t>
            </a:r>
          </a:p>
          <a:p>
            <a:pPr fontAlgn="base"/>
            <a:endParaRPr lang="en-US" altLang="ko-KR" sz="1500" smtClean="0"/>
          </a:p>
          <a:p>
            <a:pPr fontAlgn="base"/>
            <a:r>
              <a:rPr lang="en-US" altLang="ko-KR" sz="1400" smtClean="0"/>
              <a:t>1. </a:t>
            </a:r>
            <a:r>
              <a:rPr lang="ko-KR" altLang="en-US" sz="1400" smtClean="0"/>
              <a:t>자유여행 </a:t>
            </a:r>
            <a:r>
              <a:rPr lang="ko-KR" altLang="en-US" sz="1400"/>
              <a:t>이용권</a:t>
            </a:r>
          </a:p>
          <a:p>
            <a:pPr fontAlgn="base"/>
            <a:r>
              <a:rPr lang="en-US" altLang="ko-KR" sz="1400" smtClean="0"/>
              <a:t>: </a:t>
            </a:r>
            <a:r>
              <a:rPr lang="ko-KR" altLang="en-US" sz="1400" smtClean="0"/>
              <a:t>현재 </a:t>
            </a:r>
            <a:r>
              <a:rPr lang="ko-KR" altLang="en-US" sz="1400"/>
              <a:t>위치에서 어디로든 이동할 수 있는 자유여행 이용권이다</a:t>
            </a:r>
            <a:r>
              <a:rPr lang="en-US" altLang="ko-KR" sz="1400"/>
              <a:t>. </a:t>
            </a:r>
            <a:endParaRPr lang="en-US" altLang="ko-KR" sz="1400" smtClean="0"/>
          </a:p>
          <a:p>
            <a:pPr fontAlgn="base"/>
            <a:endParaRPr lang="ko-KR" altLang="en-US" sz="1400"/>
          </a:p>
          <a:p>
            <a:pPr fontAlgn="base"/>
            <a:r>
              <a:rPr lang="en-US" altLang="ko-KR" sz="1400" smtClean="0"/>
              <a:t>2. </a:t>
            </a:r>
            <a:r>
              <a:rPr lang="ko-KR" altLang="en-US" sz="1400" smtClean="0"/>
              <a:t>교통 사고</a:t>
            </a:r>
            <a:endParaRPr lang="en-US" altLang="ko-KR" sz="1400" smtClean="0"/>
          </a:p>
          <a:p>
            <a:pPr fontAlgn="base"/>
            <a:r>
              <a:rPr lang="en-US" altLang="ko-KR" sz="1400"/>
              <a:t>:</a:t>
            </a:r>
            <a:r>
              <a:rPr lang="en-US" altLang="ko-KR" sz="1400" smtClean="0"/>
              <a:t> </a:t>
            </a:r>
            <a:r>
              <a:rPr lang="ko-KR" altLang="en-US" sz="1400"/>
              <a:t>타고 있던 자동차가 사고가 나 플레이어가 </a:t>
            </a:r>
            <a:r>
              <a:rPr lang="en-US" altLang="ko-KR" sz="1400"/>
              <a:t>2</a:t>
            </a:r>
            <a:r>
              <a:rPr lang="ko-KR" altLang="en-US" sz="1400"/>
              <a:t>턴 쉰다</a:t>
            </a:r>
            <a:r>
              <a:rPr lang="en-US" altLang="ko-KR" sz="1400" smtClean="0"/>
              <a:t>.</a:t>
            </a:r>
          </a:p>
          <a:p>
            <a:pPr fontAlgn="base"/>
            <a:endParaRPr lang="ko-KR" altLang="en-US" sz="1400"/>
          </a:p>
          <a:p>
            <a:pPr fontAlgn="base"/>
            <a:r>
              <a:rPr lang="en-US" altLang="ko-KR" sz="1400" smtClean="0"/>
              <a:t>3 </a:t>
            </a:r>
            <a:r>
              <a:rPr lang="ko-KR" altLang="en-US" sz="1400"/>
              <a:t>부동산 </a:t>
            </a:r>
            <a:r>
              <a:rPr lang="ko-KR" altLang="en-US" sz="1400" smtClean="0"/>
              <a:t>사기</a:t>
            </a:r>
            <a:endParaRPr lang="en-US" altLang="ko-KR" sz="1400" smtClean="0"/>
          </a:p>
          <a:p>
            <a:pPr fontAlgn="base"/>
            <a:r>
              <a:rPr lang="en-US" altLang="ko-KR" sz="1400" smtClean="0"/>
              <a:t>: </a:t>
            </a:r>
            <a:r>
              <a:rPr lang="ko-KR" altLang="en-US" sz="1400" smtClean="0"/>
              <a:t>부동산 </a:t>
            </a:r>
            <a:r>
              <a:rPr lang="ko-KR" altLang="en-US" sz="1400"/>
              <a:t>사기를 </a:t>
            </a:r>
            <a:r>
              <a:rPr lang="ko-KR" altLang="en-US" sz="1400" smtClean="0"/>
              <a:t>당하여</a:t>
            </a:r>
            <a:r>
              <a:rPr lang="en-US" altLang="ko-KR" sz="1400" smtClean="0"/>
              <a:t> </a:t>
            </a:r>
            <a:r>
              <a:rPr lang="ko-KR" altLang="en-US" sz="1400"/>
              <a:t>자신이 가진 땅 한 곳을 즉시 매각해야한다</a:t>
            </a:r>
            <a:r>
              <a:rPr lang="en-US" altLang="ko-KR" sz="1400" smtClean="0"/>
              <a:t>.</a:t>
            </a:r>
          </a:p>
          <a:p>
            <a:pPr fontAlgn="base"/>
            <a:endParaRPr lang="ko-KR" altLang="en-US" sz="1400"/>
          </a:p>
          <a:p>
            <a:pPr fontAlgn="base"/>
            <a:r>
              <a:rPr lang="en-US" altLang="ko-KR" sz="1400" smtClean="0"/>
              <a:t>4 </a:t>
            </a:r>
            <a:r>
              <a:rPr lang="ko-KR" altLang="en-US" sz="1400"/>
              <a:t>통행료 </a:t>
            </a:r>
            <a:r>
              <a:rPr lang="ko-KR" altLang="en-US" sz="1400" smtClean="0"/>
              <a:t>면제권</a:t>
            </a:r>
            <a:endParaRPr lang="en-US" altLang="ko-KR" sz="1400" smtClean="0"/>
          </a:p>
          <a:p>
            <a:pPr fontAlgn="base"/>
            <a:r>
              <a:rPr lang="en-US" altLang="ko-KR" sz="1400" smtClean="0"/>
              <a:t>: </a:t>
            </a:r>
            <a:r>
              <a:rPr lang="ko-KR" altLang="en-US" sz="1400" smtClean="0"/>
              <a:t>상대 </a:t>
            </a:r>
            <a:r>
              <a:rPr lang="ko-KR" altLang="en-US" sz="1400"/>
              <a:t>플레이어 땅에 도착하였을 때</a:t>
            </a:r>
            <a:r>
              <a:rPr lang="en-US" altLang="ko-KR" sz="1400"/>
              <a:t>, 1</a:t>
            </a:r>
            <a:r>
              <a:rPr lang="ko-KR" altLang="en-US" sz="1400"/>
              <a:t>회 통행료 면제 받는다</a:t>
            </a:r>
            <a:r>
              <a:rPr lang="en-US" altLang="ko-KR" sz="1400" smtClean="0"/>
              <a:t>.</a:t>
            </a:r>
          </a:p>
          <a:p>
            <a:pPr fontAlgn="base"/>
            <a:endParaRPr lang="ko-KR" altLang="en-US" sz="1400"/>
          </a:p>
          <a:p>
            <a:pPr fontAlgn="base"/>
            <a:r>
              <a:rPr lang="en-US" altLang="ko-KR" sz="1400" smtClean="0"/>
              <a:t>5 </a:t>
            </a:r>
            <a:r>
              <a:rPr lang="ko-KR" altLang="en-US" sz="1400"/>
              <a:t>집값 상승</a:t>
            </a:r>
          </a:p>
          <a:p>
            <a:pPr fontAlgn="base"/>
            <a:r>
              <a:rPr lang="en-US" altLang="ko-KR" sz="1400" smtClean="0"/>
              <a:t>: </a:t>
            </a:r>
            <a:r>
              <a:rPr lang="ko-KR" altLang="en-US" sz="1400" smtClean="0"/>
              <a:t>자신이 </a:t>
            </a:r>
            <a:r>
              <a:rPr lang="ko-KR" altLang="en-US" sz="1400"/>
              <a:t>가진 땅 한 곳의 값을 </a:t>
            </a:r>
            <a:r>
              <a:rPr lang="ko-KR" altLang="en-US" sz="1400" smtClean="0"/>
              <a:t>상승 </a:t>
            </a:r>
            <a:r>
              <a:rPr lang="ko-KR" altLang="en-US" sz="1400"/>
              <a:t>시킬 수 있다</a:t>
            </a:r>
            <a:r>
              <a:rPr lang="en-US" altLang="ko-KR" sz="1400" smtClean="0"/>
              <a:t>.</a:t>
            </a:r>
          </a:p>
          <a:p>
            <a:pPr fontAlgn="base"/>
            <a:r>
              <a:rPr lang="en-US" altLang="ko-KR" sz="1400" smtClean="0"/>
              <a:t> </a:t>
            </a:r>
            <a:endParaRPr lang="ko-KR" altLang="en-US" sz="1400"/>
          </a:p>
          <a:p>
            <a:pPr fontAlgn="base"/>
            <a:r>
              <a:rPr lang="en-US" altLang="ko-KR" sz="1400" smtClean="0"/>
              <a:t>6 </a:t>
            </a:r>
            <a:r>
              <a:rPr lang="ko-KR" altLang="en-US" sz="1400"/>
              <a:t>로또 당첨</a:t>
            </a:r>
          </a:p>
          <a:p>
            <a:pPr fontAlgn="base"/>
            <a:r>
              <a:rPr lang="en-US" altLang="ko-KR" sz="1400" smtClean="0"/>
              <a:t>: </a:t>
            </a:r>
            <a:r>
              <a:rPr lang="ko-KR" altLang="en-US" sz="1400" smtClean="0"/>
              <a:t>로또에 </a:t>
            </a:r>
            <a:r>
              <a:rPr lang="ko-KR" altLang="en-US" sz="1400"/>
              <a:t>당첨되어 즉시 당첨금을 받는다</a:t>
            </a:r>
            <a:r>
              <a:rPr lang="en-US" altLang="ko-KR" sz="1400"/>
              <a:t>.</a:t>
            </a:r>
            <a:endParaRPr lang="ko-KR" altLang="en-US" sz="1400"/>
          </a:p>
          <a:p>
            <a:pPr fontAlgn="base"/>
            <a:endParaRPr lang="en-US" altLang="ko-KR" sz="1600"/>
          </a:p>
          <a:p>
            <a:pPr fontAlgn="base"/>
            <a:r>
              <a:rPr lang="ko-KR" altLang="en-US" sz="1600" smtClean="0"/>
              <a:t> </a:t>
            </a:r>
            <a:endParaRPr lang="ko-KR" altLang="en-US" sz="160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481" y="3083127"/>
            <a:ext cx="17743870" cy="5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0733" y="1237964"/>
            <a:ext cx="15049909" cy="67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0733" y="14019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1" y="1322438"/>
            <a:ext cx="4769366" cy="51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805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12982" y="1781179"/>
            <a:ext cx="5614295" cy="391458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21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규칙 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 지역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5912982" y="1781179"/>
            <a:ext cx="2323716" cy="675366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488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건설하기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6001617" y="2790739"/>
            <a:ext cx="53894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sz="1600" smtClean="0"/>
              <a:t>도착한 </a:t>
            </a:r>
            <a:r>
              <a:rPr lang="ko-KR" altLang="en-US" sz="1600"/>
              <a:t>여행지에 아직 주인이 없다면 해당 도시를 </a:t>
            </a:r>
            <a:endParaRPr lang="en-US" altLang="ko-KR" sz="1600" smtClean="0"/>
          </a:p>
          <a:p>
            <a:pPr fontAlgn="base"/>
            <a:r>
              <a:rPr lang="ko-KR" altLang="en-US" sz="1600" smtClean="0"/>
              <a:t>구매가능</a:t>
            </a:r>
            <a:r>
              <a:rPr lang="en-US" altLang="ko-KR" sz="1600" smtClean="0"/>
              <a:t>, </a:t>
            </a:r>
            <a:r>
              <a:rPr lang="ko-KR" altLang="en-US" sz="1600" smtClean="0"/>
              <a:t>주인이 있다면 여행지의 통행료를 지불한다</a:t>
            </a:r>
            <a:r>
              <a:rPr lang="en-US" altLang="ko-KR" sz="1600" smtClean="0"/>
              <a:t>.</a:t>
            </a:r>
            <a:endParaRPr lang="ko-KR" altLang="en-US" sz="1600"/>
          </a:p>
          <a:p>
            <a:pPr fontAlgn="base"/>
            <a:endParaRPr lang="en-US" altLang="ko-KR" sz="1600" smtClean="0"/>
          </a:p>
          <a:p>
            <a:pPr fontAlgn="base"/>
            <a:r>
              <a:rPr lang="en-US" altLang="ko-KR" sz="1600" smtClean="0"/>
              <a:t>- </a:t>
            </a:r>
            <a:r>
              <a:rPr lang="ko-KR" altLang="en-US" sz="1600" smtClean="0"/>
              <a:t>건설 가능 건물은 총</a:t>
            </a:r>
            <a:r>
              <a:rPr lang="en-US" altLang="ko-KR" sz="1600" smtClean="0"/>
              <a:t>4</a:t>
            </a:r>
            <a:r>
              <a:rPr lang="ko-KR" altLang="en-US" sz="1600" smtClean="0"/>
              <a:t>가지</a:t>
            </a:r>
            <a:r>
              <a:rPr lang="en-US" altLang="ko-KR" sz="1600" smtClean="0"/>
              <a:t>, </a:t>
            </a:r>
            <a:r>
              <a:rPr lang="ko-KR" altLang="en-US" sz="1600" smtClean="0"/>
              <a:t>단계가 올라갈 수록</a:t>
            </a:r>
            <a:endParaRPr lang="en-US" altLang="ko-KR" sz="1600" smtClean="0"/>
          </a:p>
          <a:p>
            <a:pPr fontAlgn="base"/>
            <a:r>
              <a:rPr lang="ko-KR" altLang="en-US" sz="1600" smtClean="0"/>
              <a:t>건설비용과 더불어 상대가 지불해야하는 통행료의 값이</a:t>
            </a:r>
            <a:endParaRPr lang="en-US" altLang="ko-KR" sz="1600" smtClean="0"/>
          </a:p>
          <a:p>
            <a:pPr fontAlgn="base"/>
            <a:r>
              <a:rPr lang="ko-KR" altLang="en-US" sz="1600" smtClean="0"/>
              <a:t>증가한다</a:t>
            </a:r>
            <a:r>
              <a:rPr lang="en-US" altLang="ko-KR" sz="1600" smtClean="0"/>
              <a:t>.</a:t>
            </a:r>
          </a:p>
          <a:p>
            <a:pPr fontAlgn="base"/>
            <a:endParaRPr lang="en-US" altLang="ko-KR" sz="1600"/>
          </a:p>
          <a:p>
            <a:pPr fontAlgn="base"/>
            <a:r>
              <a:rPr lang="en-US" altLang="ko-KR" sz="1600" smtClean="0"/>
              <a:t>- </a:t>
            </a:r>
            <a:r>
              <a:rPr lang="ko-KR" altLang="en-US" sz="1600" smtClean="0"/>
              <a:t>축제 지역 같은 경우네느 하나의 건물만 건설 가능하다</a:t>
            </a:r>
            <a:endParaRPr lang="ko-KR" altLang="en-US" sz="160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481" y="3083127"/>
            <a:ext cx="17743870" cy="5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0733" y="1237964"/>
            <a:ext cx="15049909" cy="67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380983968" descr="EMB000018e8744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33" y="1665096"/>
            <a:ext cx="5180147" cy="400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50733" y="5237019"/>
            <a:ext cx="6143924" cy="23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380983888" descr="EMB000018e874a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32" y="5759989"/>
            <a:ext cx="1451048" cy="83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917717" y="3626343"/>
            <a:ext cx="4339393" cy="202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5" name="_x380983808" descr="EMB000018e874ad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81" y="5765779"/>
            <a:ext cx="1139440" cy="84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490266" y="5126555"/>
            <a:ext cx="4163628" cy="14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7" name="_x380983808" descr="EMB000018e874b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5" y="5776161"/>
            <a:ext cx="1191316" cy="83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6250060" y="5228497"/>
            <a:ext cx="3885206" cy="18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9" name="_x380983648" descr="EMB000018e874b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99" y="5779989"/>
            <a:ext cx="1369233" cy="82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006188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12982" y="1781179"/>
            <a:ext cx="5614295" cy="391458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21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규칙 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 지역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5912982" y="1781179"/>
            <a:ext cx="2323716" cy="675366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488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인수하기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6001617" y="2790739"/>
            <a:ext cx="53065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smtClean="0"/>
              <a:t>- </a:t>
            </a:r>
            <a:r>
              <a:rPr lang="ko-KR" altLang="en-US" sz="1600" smtClean="0"/>
              <a:t>주인이 있던 여행지에 도착하여 통행료를 지불한 뒤</a:t>
            </a:r>
            <a:r>
              <a:rPr lang="en-US" altLang="ko-KR" sz="1600" smtClean="0"/>
              <a:t>,</a:t>
            </a:r>
          </a:p>
          <a:p>
            <a:pPr fontAlgn="base"/>
            <a:r>
              <a:rPr lang="en-US" altLang="ko-KR" sz="1600" smtClean="0"/>
              <a:t>4</a:t>
            </a:r>
            <a:r>
              <a:rPr lang="ko-KR" altLang="en-US" sz="1600" smtClean="0"/>
              <a:t>단계의 건물이 지어지지 않은 상태면 상대방의 건물을</a:t>
            </a:r>
            <a:endParaRPr lang="en-US" altLang="ko-KR" sz="1600" smtClean="0"/>
          </a:p>
          <a:p>
            <a:pPr fontAlgn="base"/>
            <a:r>
              <a:rPr lang="ko-KR" altLang="en-US" sz="1600" smtClean="0"/>
              <a:t>인수할 수 있다</a:t>
            </a:r>
            <a:r>
              <a:rPr lang="en-US" altLang="ko-KR" sz="1600" smtClean="0"/>
              <a:t>.</a:t>
            </a:r>
          </a:p>
          <a:p>
            <a:pPr fontAlgn="base"/>
            <a:endParaRPr lang="en-US" altLang="ko-KR" sz="1600"/>
          </a:p>
          <a:p>
            <a:pPr fontAlgn="base"/>
            <a:r>
              <a:rPr lang="en-US" altLang="ko-KR" sz="1600" smtClean="0"/>
              <a:t>- </a:t>
            </a:r>
            <a:r>
              <a:rPr lang="ko-KR" altLang="en-US" sz="1600" smtClean="0"/>
              <a:t>인수 가격은 해당 여행지 건설가격의 두배이다</a:t>
            </a:r>
            <a:r>
              <a:rPr lang="en-US" altLang="ko-KR" sz="1600" smtClean="0"/>
              <a:t>.</a:t>
            </a:r>
          </a:p>
          <a:p>
            <a:pPr fontAlgn="base"/>
            <a:endParaRPr lang="en-US" altLang="ko-KR" sz="1600"/>
          </a:p>
          <a:p>
            <a:pPr fontAlgn="base"/>
            <a:r>
              <a:rPr lang="en-US" altLang="ko-KR" sz="1600" smtClean="0"/>
              <a:t>- </a:t>
            </a:r>
            <a:r>
              <a:rPr lang="ko-KR" altLang="en-US" sz="1600" smtClean="0"/>
              <a:t>축제 지역은 인수가 불가능하다</a:t>
            </a:r>
            <a:r>
              <a:rPr lang="en-US" altLang="ko-KR" sz="1600" smtClean="0"/>
              <a:t>.</a:t>
            </a:r>
            <a:r>
              <a:rPr lang="ko-KR" altLang="en-US" sz="1600" smtClean="0"/>
              <a:t> </a:t>
            </a:r>
            <a:endParaRPr lang="ko-KR" altLang="en-US" sz="160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481" y="3083127"/>
            <a:ext cx="17743870" cy="5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0733" y="1237964"/>
            <a:ext cx="15049909" cy="67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0733" y="14019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380983888" descr="EMB000018e874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33" y="1797337"/>
            <a:ext cx="5285504" cy="361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60222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660113"/>
              <a:ext cx="3344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40154" y="2230106"/>
            <a:ext cx="2456442" cy="690146"/>
            <a:chOff x="440154" y="2095500"/>
            <a:chExt cx="2456442" cy="690146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smtClean="0"/>
                <a:t>게임 소개</a:t>
              </a:r>
              <a:endParaRPr lang="ko-KR" altLang="en-US" sz="2800" spc="-15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40154" y="3341187"/>
            <a:ext cx="2456442" cy="690146"/>
            <a:chOff x="440154" y="2095500"/>
            <a:chExt cx="2456442" cy="690146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smtClean="0"/>
                <a:t>화면 구성</a:t>
              </a:r>
              <a:endParaRPr lang="ko-KR" altLang="en-US" sz="2800" spc="-15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440154" y="4452268"/>
            <a:ext cx="2456442" cy="690146"/>
            <a:chOff x="440154" y="2095500"/>
            <a:chExt cx="2456442" cy="690146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smtClean="0"/>
                <a:t>게임 규칙</a:t>
              </a:r>
              <a:endParaRPr lang="ko-KR" altLang="en-US" sz="2800" spc="-15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3242677" y="2252014"/>
            <a:ext cx="2456442" cy="690146"/>
            <a:chOff x="440154" y="2095500"/>
            <a:chExt cx="2456442" cy="690146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62249" y="2117408"/>
              <a:ext cx="445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7896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smtClean="0"/>
                <a:t>게임 영상</a:t>
              </a:r>
              <a:endParaRPr lang="ko-KR" altLang="en-US" sz="2800" spc="-15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47047"/>
            <a:ext cx="5756010" cy="4801646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487050" y="5715749"/>
            <a:ext cx="2456442" cy="690146"/>
            <a:chOff x="440154" y="2095500"/>
            <a:chExt cx="2456442" cy="690146"/>
          </a:xfrm>
        </p:grpSpPr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7896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/>
                <a:t>구현 기법</a:t>
              </a:r>
              <a:endParaRPr lang="ko-KR" altLang="en-US" sz="28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874071" y="1282939"/>
            <a:ext cx="5614295" cy="504976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21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규칙 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승리 조건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5874071" y="1282940"/>
            <a:ext cx="2063699" cy="630389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522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게임 승리 조건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5952788" y="1897347"/>
            <a:ext cx="53065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sz="1600" smtClean="0"/>
          </a:p>
          <a:p>
            <a:pPr fontAlgn="base"/>
            <a:r>
              <a:rPr lang="ko-KR" altLang="en-US" sz="1600" smtClean="0"/>
              <a:t>게임의 승리 조건은 아래와 같다</a:t>
            </a:r>
            <a:r>
              <a:rPr lang="en-US" altLang="ko-KR" sz="1600" smtClean="0"/>
              <a:t>.</a:t>
            </a:r>
            <a:endParaRPr lang="en-US" altLang="ko-KR" sz="1600"/>
          </a:p>
          <a:p>
            <a:pPr fontAlgn="base"/>
            <a:endParaRPr lang="en-US" altLang="ko-KR" sz="1600" smtClean="0"/>
          </a:p>
          <a:p>
            <a:pPr fontAlgn="base"/>
            <a:r>
              <a:rPr lang="en-US" altLang="ko-KR" sz="1600" smtClean="0"/>
              <a:t>1. </a:t>
            </a:r>
            <a:r>
              <a:rPr lang="ko-KR" altLang="en-US" sz="1600" smtClean="0"/>
              <a:t>플레이어 </a:t>
            </a:r>
            <a:r>
              <a:rPr lang="ko-KR" altLang="en-US" sz="1600"/>
              <a:t>둘 중 하나가 파산을 하였을 </a:t>
            </a:r>
            <a:r>
              <a:rPr lang="ko-KR" altLang="en-US" sz="1600" smtClean="0"/>
              <a:t>경우</a:t>
            </a:r>
            <a:endParaRPr lang="en-US" altLang="ko-KR" sz="1600" smtClean="0"/>
          </a:p>
          <a:p>
            <a:pPr marL="342900" indent="-342900" fontAlgn="base">
              <a:buAutoNum type="arabicPeriod"/>
            </a:pPr>
            <a:endParaRPr lang="ko-KR" altLang="en-US" sz="1600"/>
          </a:p>
          <a:p>
            <a:pPr fontAlgn="base"/>
            <a:r>
              <a:rPr lang="en-US" altLang="ko-KR" sz="1600" smtClean="0"/>
              <a:t>2. </a:t>
            </a:r>
            <a:r>
              <a:rPr lang="ko-KR" altLang="en-US" sz="1600"/>
              <a:t>한 계절의 모든 지역을 차지하였을 </a:t>
            </a:r>
            <a:r>
              <a:rPr lang="ko-KR" altLang="en-US" sz="1600" smtClean="0"/>
              <a:t>경우</a:t>
            </a:r>
            <a:endParaRPr lang="en-US" altLang="ko-KR" sz="1600" smtClean="0"/>
          </a:p>
          <a:p>
            <a:pPr fontAlgn="base"/>
            <a:endParaRPr lang="ko-KR" altLang="en-US" sz="1600"/>
          </a:p>
          <a:p>
            <a:pPr fontAlgn="base"/>
            <a:r>
              <a:rPr lang="en-US" altLang="ko-KR" sz="1600" smtClean="0"/>
              <a:t>3. </a:t>
            </a:r>
            <a:r>
              <a:rPr lang="ko-KR" altLang="en-US" sz="1600" smtClean="0"/>
              <a:t>축제지역을 </a:t>
            </a:r>
            <a:r>
              <a:rPr lang="ko-KR" altLang="en-US" sz="1600"/>
              <a:t>한 플레이어가 모두 구입하였을 </a:t>
            </a:r>
            <a:r>
              <a:rPr lang="ko-KR" altLang="en-US" sz="1600" smtClean="0"/>
              <a:t>경우</a:t>
            </a:r>
            <a:endParaRPr lang="en-US" altLang="ko-KR" sz="1600" smtClean="0"/>
          </a:p>
          <a:p>
            <a:pPr fontAlgn="base"/>
            <a:endParaRPr lang="ko-KR" altLang="en-US" sz="1600"/>
          </a:p>
          <a:p>
            <a:pPr fontAlgn="base"/>
            <a:r>
              <a:rPr lang="en-US" altLang="ko-KR" sz="1600" smtClean="0"/>
              <a:t>4. 3</a:t>
            </a:r>
            <a:r>
              <a:rPr lang="ko-KR" altLang="en-US" sz="1600"/>
              <a:t>가지 색깔의 지역을 독점하였을 </a:t>
            </a:r>
            <a:r>
              <a:rPr lang="ko-KR" altLang="en-US" sz="1600" smtClean="0"/>
              <a:t>경우</a:t>
            </a:r>
            <a:endParaRPr lang="en-US" altLang="ko-KR" sz="1600" smtClean="0"/>
          </a:p>
          <a:p>
            <a:pPr fontAlgn="base"/>
            <a:endParaRPr lang="ko-KR" altLang="en-US" sz="1600"/>
          </a:p>
          <a:p>
            <a:pPr fontAlgn="base"/>
            <a:r>
              <a:rPr lang="en-US" altLang="ko-KR" sz="1600" smtClean="0"/>
              <a:t>5. </a:t>
            </a:r>
            <a:r>
              <a:rPr lang="ko-KR" altLang="en-US" sz="1600"/>
              <a:t>남은 턴이 없어 종료하고 한 플레이어가 자산</a:t>
            </a:r>
            <a:r>
              <a:rPr lang="en-US" altLang="ko-KR" sz="1600"/>
              <a:t>(</a:t>
            </a:r>
            <a:r>
              <a:rPr lang="ko-KR" altLang="en-US" sz="1600"/>
              <a:t>현금</a:t>
            </a:r>
            <a:r>
              <a:rPr lang="en-US" altLang="ko-KR" sz="1600"/>
              <a:t>+</a:t>
            </a:r>
            <a:r>
              <a:rPr lang="ko-KR" altLang="en-US" sz="1600"/>
              <a:t>건설비</a:t>
            </a:r>
            <a:r>
              <a:rPr lang="en-US" altLang="ko-KR" sz="1600"/>
              <a:t>)</a:t>
            </a:r>
            <a:r>
              <a:rPr lang="ko-KR" altLang="en-US" sz="1600"/>
              <a:t>이 더 많은 경우</a:t>
            </a:r>
          </a:p>
          <a:p>
            <a:pPr fontAlgn="base"/>
            <a:endParaRPr lang="en-US" altLang="ko-KR" sz="1600"/>
          </a:p>
          <a:p>
            <a:pPr fontAlgn="base"/>
            <a:r>
              <a:rPr lang="ko-KR" altLang="en-US" sz="1600" smtClean="0"/>
              <a:t> </a:t>
            </a:r>
            <a:endParaRPr lang="ko-KR" altLang="en-US" sz="160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481" y="3083127"/>
            <a:ext cx="17743870" cy="5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0733" y="1237964"/>
            <a:ext cx="15049909" cy="67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0733" y="14019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0834" y="10137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380983888" descr="EMB000018e874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79" y="1491618"/>
            <a:ext cx="38703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5" name="_x380983808" descr="EMB000018e874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0" y="2476457"/>
            <a:ext cx="38703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7" name="_x380983728" descr="EMB000018e874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04" y="3443142"/>
            <a:ext cx="3856038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9" name="_x380983728" descr="EMB000018e874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9" y="4363097"/>
            <a:ext cx="3856038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41" name="_x380983808" descr="EMB000018e8748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40" y="5287931"/>
            <a:ext cx="3875088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151407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88660" y="1187201"/>
            <a:ext cx="8579222" cy="20351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9748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기법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유니티로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게임을 만드는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가지 방법 중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3413974" y="1187201"/>
            <a:ext cx="3792883" cy="605740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4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던전</a:t>
              </a:r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2000" b="1" spc="-1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이터</a:t>
              </a:r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ko-KR" altLang="en-US" sz="2000" b="1" spc="-1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맵</a:t>
              </a:r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데이터 로드 기법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3481740" y="1913329"/>
            <a:ext cx="8486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en-US" altLang="ko-KR" sz="1600" dirty="0" smtClean="0"/>
              <a:t>u = Usual land, f = Festival land, g = </a:t>
            </a:r>
            <a:r>
              <a:rPr lang="en-US" altLang="ko-KR" sz="1600" dirty="0" err="1" smtClean="0"/>
              <a:t>GoldKey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Isolated, a = Airport, o = Olympic</a:t>
            </a:r>
          </a:p>
          <a:p>
            <a:pPr marL="285750" indent="-285750" fontAlgn="base">
              <a:buFontTx/>
              <a:buChar char="-"/>
            </a:pPr>
            <a:r>
              <a:rPr lang="en-US" altLang="ko-KR" sz="1600" dirty="0" smtClean="0"/>
              <a:t>u, 100, 200, 300, 400 : </a:t>
            </a:r>
            <a:r>
              <a:rPr lang="ko-KR" altLang="en-US" sz="1600" dirty="0" smtClean="0"/>
              <a:t>일반지역</a:t>
            </a:r>
            <a:r>
              <a:rPr lang="en-US" altLang="ko-KR" sz="1600" dirty="0" smtClean="0"/>
              <a:t>, 0</a:t>
            </a:r>
            <a:r>
              <a:rPr lang="ko-KR" altLang="en-US" sz="1600" dirty="0" smtClean="0"/>
              <a:t>단계 건물 </a:t>
            </a:r>
            <a:r>
              <a:rPr lang="en-US" altLang="ko-KR" sz="1600" dirty="0" smtClean="0"/>
              <a:t>100</a:t>
            </a:r>
            <a:r>
              <a:rPr lang="ko-KR" altLang="en-US" sz="1600" dirty="0" smtClean="0"/>
              <a:t>원</a:t>
            </a:r>
            <a:r>
              <a:rPr lang="en-US" altLang="ko-KR" sz="1600" dirty="0"/>
              <a:t>, 1</a:t>
            </a:r>
            <a:r>
              <a:rPr lang="ko-KR" altLang="en-US" sz="1600" dirty="0" smtClean="0"/>
              <a:t>단계 </a:t>
            </a:r>
            <a:r>
              <a:rPr lang="ko-KR" altLang="en-US" sz="1600" dirty="0"/>
              <a:t>건물 </a:t>
            </a:r>
            <a:r>
              <a:rPr lang="en-US" altLang="ko-KR" sz="1600" dirty="0" smtClean="0"/>
              <a:t>200</a:t>
            </a:r>
            <a:r>
              <a:rPr lang="ko-KR" altLang="en-US" sz="1600" dirty="0" smtClean="0"/>
              <a:t>원</a:t>
            </a:r>
            <a:r>
              <a:rPr lang="en-US" altLang="ko-KR" sz="1600" dirty="0" smtClean="0"/>
              <a:t>, …</a:t>
            </a:r>
          </a:p>
          <a:p>
            <a:pPr marL="285750" indent="-285750" fontAlgn="base">
              <a:buFontTx/>
              <a:buChar char="-"/>
            </a:pPr>
            <a:r>
              <a:rPr lang="en-US" altLang="ko-KR" sz="1600" dirty="0" err="1" smtClean="0"/>
              <a:t>Map.cs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LoadFromAsset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 </a:t>
            </a:r>
            <a:r>
              <a:rPr lang="en-US" altLang="ko-KR" sz="1600" dirty="0" err="1" smtClean="0"/>
              <a:t>TextAsset</a:t>
            </a:r>
            <a:r>
              <a:rPr lang="ko-KR" altLang="en-US" sz="1600" dirty="0" smtClean="0"/>
              <a:t>을 </a:t>
            </a:r>
            <a:r>
              <a:rPr lang="ko-KR" altLang="en-US" sz="1600" dirty="0" err="1" smtClean="0"/>
              <a:t>파싱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한 행 </a:t>
            </a:r>
            <a:r>
              <a:rPr lang="en-US" altLang="ko-KR" sz="1600" dirty="0" smtClean="0"/>
              <a:t>&lt;-&gt; </a:t>
            </a:r>
            <a:r>
              <a:rPr lang="ko-KR" altLang="en-US" sz="1600" dirty="0" smtClean="0"/>
              <a:t>땅 한 개</a:t>
            </a:r>
            <a:endParaRPr lang="en-US" altLang="ko-KR" sz="1600" dirty="0" smtClean="0"/>
          </a:p>
          <a:p>
            <a:pPr marL="285750" indent="-285750" fontAlgn="base">
              <a:buFontTx/>
              <a:buChar char="-"/>
            </a:pPr>
            <a:r>
              <a:rPr lang="en-US" altLang="ko-KR" sz="1600" dirty="0" err="1" smtClean="0"/>
              <a:t>Land.landType</a:t>
            </a:r>
            <a:r>
              <a:rPr lang="ko-KR" altLang="en-US" sz="1600" dirty="0" smtClean="0"/>
              <a:t>에 땅 종류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Land.price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배열에 건물 가격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입력</a:t>
            </a:r>
            <a:endParaRPr lang="en-US" altLang="ko-KR" sz="1600" dirty="0" smtClean="0"/>
          </a:p>
          <a:p>
            <a:pPr marL="285750" indent="-285750" fontAlgn="base">
              <a:buFontTx/>
              <a:buChar char="-"/>
            </a:pPr>
            <a:r>
              <a:rPr lang="ko-KR" altLang="en-US" sz="1600" dirty="0" smtClean="0"/>
              <a:t>오브젝트까지 조정할 수 없는 것은 한계점</a:t>
            </a:r>
            <a:endParaRPr lang="ko-KR" altLang="en-US" sz="16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481" y="3083127"/>
            <a:ext cx="17743870" cy="5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0733" y="1237964"/>
            <a:ext cx="15049909" cy="67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0733" y="14019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88660" y="3825854"/>
            <a:ext cx="8579222" cy="23418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3403900" y="3825854"/>
            <a:ext cx="3902335" cy="611675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538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고양이 미닫이문 </a:t>
              </a:r>
              <a:r>
                <a:rPr lang="en-US" altLang="ko-KR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유한 상태 머신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3412755" y="4513059"/>
            <a:ext cx="845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en-US" altLang="ko-KR" sz="1600" dirty="0" err="1" smtClean="0"/>
              <a:t>enum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GameProgress</a:t>
            </a:r>
            <a:r>
              <a:rPr lang="ko-KR" altLang="en-US" sz="1600" dirty="0" smtClean="0"/>
              <a:t>에 상태를 정의</a:t>
            </a:r>
            <a:endParaRPr lang="en-US" altLang="ko-KR" sz="1600" dirty="0" smtClean="0"/>
          </a:p>
          <a:p>
            <a:pPr marL="285750" indent="-285750" fontAlgn="base">
              <a:buFontTx/>
              <a:buChar char="-"/>
            </a:pPr>
            <a:r>
              <a:rPr lang="en-US" altLang="ko-KR" sz="1600" dirty="0" smtClean="0"/>
              <a:t>Ready -&gt; Turn -&gt; Move -&gt; </a:t>
            </a:r>
            <a:r>
              <a:rPr lang="en-US" altLang="ko-KR" sz="1600" dirty="0" err="1" smtClean="0"/>
              <a:t>FreePass</a:t>
            </a:r>
            <a:r>
              <a:rPr lang="en-US" altLang="ko-KR" sz="1600" dirty="0" smtClean="0"/>
              <a:t> -&gt; Sell -&gt; Pay -&gt; </a:t>
            </a:r>
            <a:r>
              <a:rPr lang="en-US" altLang="ko-KR" sz="1600" dirty="0" err="1" smtClean="0"/>
              <a:t>Acquisit</a:t>
            </a:r>
            <a:r>
              <a:rPr lang="en-US" altLang="ko-KR" sz="1600" dirty="0" smtClean="0"/>
              <a:t> -&gt; Buy -&gt; Turn</a:t>
            </a:r>
          </a:p>
          <a:p>
            <a:pPr marL="285750" indent="-285750" fontAlgn="base">
              <a:buFontTx/>
              <a:buChar char="-"/>
            </a:pPr>
            <a:r>
              <a:rPr lang="en-US" altLang="ko-KR" sz="1600" dirty="0" smtClean="0"/>
              <a:t>Turn -&gt; Move -&gt; [ Home / Isolated / Olympic / </a:t>
            </a:r>
            <a:r>
              <a:rPr lang="en-US" altLang="ko-KR" sz="1600" dirty="0" err="1" smtClean="0"/>
              <a:t>GoldKey</a:t>
            </a:r>
            <a:r>
              <a:rPr lang="en-US" altLang="ko-KR" sz="1600" dirty="0" smtClean="0"/>
              <a:t>-&gt;</a:t>
            </a:r>
            <a:r>
              <a:rPr lang="en-US" altLang="ko-KR" sz="1600" dirty="0" err="1" smtClean="0"/>
              <a:t>GoldKeyResult</a:t>
            </a:r>
            <a:r>
              <a:rPr lang="en-US" altLang="ko-KR" sz="1600" dirty="0" smtClean="0"/>
              <a:t>-&gt; </a:t>
            </a:r>
            <a:r>
              <a:rPr lang="en-US" altLang="ko-KR" sz="1600" dirty="0" err="1" smtClean="0"/>
              <a:t>ForcedSell</a:t>
            </a:r>
            <a:r>
              <a:rPr lang="en-US" altLang="ko-KR" sz="1600" dirty="0" smtClean="0"/>
              <a:t> / Airport -&gt; </a:t>
            </a:r>
            <a:r>
              <a:rPr lang="en-US" altLang="ko-KR" sz="1600" dirty="0" err="1" smtClean="0"/>
              <a:t>AnyState</a:t>
            </a:r>
            <a:r>
              <a:rPr lang="en-US" altLang="ko-KR" sz="1600" dirty="0" smtClean="0"/>
              <a:t> ]-&gt;Turn</a:t>
            </a:r>
          </a:p>
          <a:p>
            <a:pPr marL="285750" indent="-285750" fontAlgn="base">
              <a:buFontTx/>
              <a:buChar char="-"/>
            </a:pPr>
            <a:r>
              <a:rPr lang="en-US" altLang="ko-KR" sz="1600" dirty="0" err="1" smtClean="0"/>
              <a:t>AnyState</a:t>
            </a:r>
            <a:r>
              <a:rPr lang="en-US" altLang="ko-KR" sz="1600" dirty="0" smtClean="0"/>
              <a:t> -&gt; Result -&gt; </a:t>
            </a:r>
            <a:r>
              <a:rPr lang="en-US" altLang="ko-KR" sz="1600" dirty="0" err="1" smtClean="0"/>
              <a:t>GameOver</a:t>
            </a:r>
            <a:r>
              <a:rPr lang="en-US" altLang="ko-KR" sz="1600" dirty="0" smtClean="0"/>
              <a:t> -&gt; Ready</a:t>
            </a:r>
          </a:p>
          <a:p>
            <a:pPr marL="285750" indent="-285750" fontAlgn="base">
              <a:buFontTx/>
              <a:buChar char="-"/>
            </a:pPr>
            <a:r>
              <a:rPr lang="en-US" altLang="ko-KR" sz="1600" dirty="0" err="1" smtClean="0"/>
              <a:t>AnyState</a:t>
            </a:r>
            <a:r>
              <a:rPr lang="en-US" altLang="ko-KR" sz="1600" dirty="0" smtClean="0"/>
              <a:t> -&gt; Disconnect -&gt; Ready</a:t>
            </a:r>
            <a:endParaRPr lang="ko-KR" altLang="en-US" sz="1600" dirty="0"/>
          </a:p>
        </p:txBody>
      </p:sp>
      <p:pic>
        <p:nvPicPr>
          <p:cNvPr id="1026" name="Picture 2" descr="C:\Users\User\Documents\2021_2\game_programming\기획서 이미지\최종\던전이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57" y="1208412"/>
            <a:ext cx="2749178" cy="20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ocuments\2021_2\game_programming\기획서 이미지\최종\고양이미닫이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69" y="3794126"/>
            <a:ext cx="2747063" cy="206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99810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4"/>
          <p:cNvCxnSpPr>
            <a:stCxn id="7" idx="2"/>
            <a:endCxn id="18" idx="0"/>
          </p:cNvCxnSpPr>
          <p:nvPr/>
        </p:nvCxnSpPr>
        <p:spPr>
          <a:xfrm>
            <a:off x="3516628" y="2653554"/>
            <a:ext cx="5542794" cy="233978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3074894" y="2653554"/>
            <a:ext cx="5513294" cy="239701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930960" y="3551515"/>
            <a:ext cx="4576548" cy="74258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6974" y="1322744"/>
            <a:ext cx="6539308" cy="13308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5038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기법 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네트워크 기법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46974" y="1322743"/>
            <a:ext cx="2323716" cy="675366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488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서버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349612" y="1998109"/>
            <a:ext cx="6329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en-US" altLang="ko-KR" sz="1600" dirty="0" err="1" smtClean="0"/>
              <a:t>StartServer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함수</a:t>
            </a:r>
            <a:r>
              <a:rPr lang="en-US" altLang="ko-KR" sz="1600" dirty="0" smtClean="0"/>
              <a:t> : </a:t>
            </a:r>
            <a:r>
              <a:rPr lang="ko-KR" altLang="en-US" sz="1600" dirty="0" err="1" smtClean="0"/>
              <a:t>리스닝</a:t>
            </a:r>
            <a:r>
              <a:rPr lang="ko-KR" altLang="en-US" sz="1600" dirty="0" smtClean="0"/>
              <a:t> 소켓 생성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대기 시작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포트번호</a:t>
            </a:r>
            <a:endParaRPr lang="en-US" altLang="ko-KR" sz="1600" dirty="0" smtClean="0"/>
          </a:p>
          <a:p>
            <a:pPr marL="285750" indent="-285750" fontAlgn="base">
              <a:buFontTx/>
              <a:buChar char="-"/>
            </a:pPr>
            <a:r>
              <a:rPr lang="en-US" altLang="ko-KR" sz="1600" dirty="0" err="1" smtClean="0"/>
              <a:t>StopServer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함수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리스닝</a:t>
            </a:r>
            <a:r>
              <a:rPr lang="ko-KR" altLang="en-US" sz="1600" dirty="0" smtClean="0"/>
              <a:t> 소켓의 통신을 정지하고 닫음</a:t>
            </a:r>
            <a:endParaRPr lang="ko-KR" altLang="en-US" sz="16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0733" y="1237964"/>
            <a:ext cx="15049909" cy="67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0733" y="14019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19800" y="4993341"/>
            <a:ext cx="6079243" cy="15886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6069106" y="5050564"/>
            <a:ext cx="2323716" cy="675366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2"/>
              <a:ext cx="2433439" cy="488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클라이언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트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6121882" y="5915996"/>
            <a:ext cx="590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en-US" altLang="ko-KR" sz="1600" dirty="0" smtClean="0"/>
              <a:t>Connect </a:t>
            </a:r>
            <a:r>
              <a:rPr lang="ko-KR" altLang="en-US" sz="1600" dirty="0" smtClean="0"/>
              <a:t>함수 </a:t>
            </a:r>
            <a:r>
              <a:rPr lang="en-US" altLang="ko-KR" sz="1600" dirty="0" smtClean="0"/>
              <a:t>: Socket </a:t>
            </a:r>
            <a:r>
              <a:rPr lang="ko-KR" altLang="en-US" sz="1600" dirty="0" smtClean="0"/>
              <a:t>클래스의 </a:t>
            </a:r>
            <a:r>
              <a:rPr lang="en-US" altLang="ko-KR" sz="1600" dirty="0" smtClean="0"/>
              <a:t>Connect </a:t>
            </a:r>
            <a:r>
              <a:rPr lang="ko-KR" altLang="en-US" sz="1600" dirty="0" smtClean="0"/>
              <a:t>호출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 연결</a:t>
            </a:r>
            <a:endParaRPr lang="en-US" altLang="ko-KR" sz="1600" dirty="0" smtClean="0"/>
          </a:p>
          <a:p>
            <a:pPr marL="285750" indent="-285750" fontAlgn="base">
              <a:buFontTx/>
              <a:buChar char="-"/>
            </a:pPr>
            <a:r>
              <a:rPr lang="en-US" altLang="ko-KR" sz="1600" dirty="0" smtClean="0"/>
              <a:t>Disconnect </a:t>
            </a:r>
            <a:r>
              <a:rPr lang="ko-KR" altLang="en-US" sz="1600" dirty="0" smtClean="0"/>
              <a:t>함수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통신 차단 소켓 폐쇄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3930961" y="3551515"/>
            <a:ext cx="4576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smtClean="0"/>
              <a:t>송신 </a:t>
            </a:r>
            <a:r>
              <a:rPr lang="en-US" altLang="ko-KR" dirty="0" smtClean="0"/>
              <a:t>: Send ( byte[] data,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size)</a:t>
            </a:r>
          </a:p>
          <a:p>
            <a:r>
              <a:rPr lang="ko-KR" altLang="en-US" dirty="0" smtClean="0"/>
              <a:t>수신 </a:t>
            </a:r>
            <a:r>
              <a:rPr lang="en-US" altLang="ko-KR" dirty="0" smtClean="0"/>
              <a:t>: Receive(ref byte[] buffer,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size)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514393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영상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481" y="3083127"/>
            <a:ext cx="17743870" cy="5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0733" y="1237964"/>
            <a:ext cx="15049909" cy="67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0733" y="14019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0834" y="10137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게임프로그래밍 게임 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2122" y="1145062"/>
            <a:ext cx="8967755" cy="504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59005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4977745" y="2789487"/>
            <a:ext cx="22365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 &amp; A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481" y="3083127"/>
            <a:ext cx="17743870" cy="58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0733" y="1237964"/>
            <a:ext cx="15049909" cy="67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0733" y="14019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0834" y="10137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133088"/>
      </p:ext>
    </p:extLst>
  </p:cSld>
  <p:clrMapOvr>
    <a:masterClrMapping/>
  </p:clrMapOvr>
  <p:transition spd="slow">
    <p:fade/>
    <p:sndAc>
      <p:endSnd/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소개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841502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8D541EC-999A-4351-BB2B-27AF53DDB377}"/>
              </a:ext>
            </a:extLst>
          </p:cNvPr>
          <p:cNvSpPr/>
          <p:nvPr/>
        </p:nvSpPr>
        <p:spPr>
          <a:xfrm>
            <a:off x="1066800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964B42-9C5D-46BF-B375-F9E0B8A3863F}"/>
              </a:ext>
            </a:extLst>
          </p:cNvPr>
          <p:cNvSpPr txBox="1"/>
          <p:nvPr/>
        </p:nvSpPr>
        <p:spPr>
          <a:xfrm>
            <a:off x="1085329" y="1549115"/>
            <a:ext cx="1880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소개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F787236-894B-41C9-96F6-9AA0BF43EDBD}"/>
              </a:ext>
            </a:extLst>
          </p:cNvPr>
          <p:cNvSpPr txBox="1"/>
          <p:nvPr/>
        </p:nvSpPr>
        <p:spPr>
          <a:xfrm>
            <a:off x="950200" y="2627112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제목</a:t>
            </a:r>
            <a:r>
              <a:rPr lang="en-US" altLang="ko-KR" sz="3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950200" y="348268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장르</a:t>
            </a:r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6778F99-0F05-443D-9572-B4388156AA85}"/>
              </a:ext>
            </a:extLst>
          </p:cNvPr>
          <p:cNvSpPr txBox="1"/>
          <p:nvPr/>
        </p:nvSpPr>
        <p:spPr>
          <a:xfrm>
            <a:off x="950200" y="4136259"/>
            <a:ext cx="1208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주제</a:t>
            </a:r>
            <a:r>
              <a:rPr lang="en-US" altLang="ko-KR" sz="3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altLang="ko-KR" sz="4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010649" y="27457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/>
              <a:t>전국마블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1627727-78FD-4F46-BCC5-0C9D01451FE4}"/>
              </a:ext>
            </a:extLst>
          </p:cNvPr>
          <p:cNvSpPr txBox="1"/>
          <p:nvPr/>
        </p:nvSpPr>
        <p:spPr>
          <a:xfrm>
            <a:off x="2025649" y="4404370"/>
            <a:ext cx="92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/>
              <a:t>국내 여행지들을 다니며 건물을 사고파는 네트워크 부루마불 게임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950200" y="5150122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목적</a:t>
            </a:r>
            <a:r>
              <a:rPr lang="en-US" altLang="ko-KR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025649" y="3550769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/>
              <a:t>네트워크 보드게임</a:t>
            </a:r>
            <a:endParaRPr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1627727-78FD-4F46-BCC5-0C9D01451FE4}"/>
              </a:ext>
            </a:extLst>
          </p:cNvPr>
          <p:cNvSpPr txBox="1"/>
          <p:nvPr/>
        </p:nvSpPr>
        <p:spPr>
          <a:xfrm>
            <a:off x="2055101" y="5212840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/>
              <a:t>국내 명소 소개</a:t>
            </a:r>
            <a:r>
              <a:rPr lang="en-US" altLang="ko-KR" sz="2400" smtClean="0"/>
              <a:t>, </a:t>
            </a:r>
            <a:r>
              <a:rPr lang="ko-KR" altLang="en-US" sz="2400" smtClean="0"/>
              <a:t>건물을 사고파는 경제활동 체험</a:t>
            </a:r>
            <a:r>
              <a:rPr lang="en-US" altLang="ko-KR" sz="2400" smtClean="0"/>
              <a:t>, </a:t>
            </a:r>
            <a:r>
              <a:rPr lang="ko-KR" altLang="en-US" sz="2400" smtClean="0"/>
              <a:t>킬링 타임용 게임</a:t>
            </a:r>
            <a:r>
              <a:rPr lang="en-US" altLang="ko-KR" sz="2400" smtClean="0"/>
              <a:t> </a:t>
            </a:r>
            <a:endParaRPr lang="ko-KR" altLang="en-US" sz="2400" dirty="0"/>
          </a:p>
        </p:txBody>
      </p:sp>
      <p:pic>
        <p:nvPicPr>
          <p:cNvPr id="22" name="_x380982848" descr="EMB000018e873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0" y="1115248"/>
            <a:ext cx="4564031" cy="29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993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소개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CEBA6AA1-6EB0-4AC5-877E-7C5274F1C0FD}"/>
              </a:ext>
            </a:extLst>
          </p:cNvPr>
          <p:cNvCxnSpPr/>
          <p:nvPr/>
        </p:nvCxnSpPr>
        <p:spPr>
          <a:xfrm>
            <a:off x="1963096" y="5309764"/>
            <a:ext cx="8614546" cy="428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A2615F5E-6024-4A2C-9F0F-3EE5581F2C97}"/>
              </a:ext>
            </a:extLst>
          </p:cNvPr>
          <p:cNvGrpSpPr/>
          <p:nvPr/>
        </p:nvGrpSpPr>
        <p:grpSpPr>
          <a:xfrm>
            <a:off x="2202646" y="5063304"/>
            <a:ext cx="1587500" cy="1078827"/>
            <a:chOff x="938050" y="4909740"/>
            <a:chExt cx="1587500" cy="1078827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D3F4F78-ECFD-4345-A28B-E480014F25E0}"/>
                </a:ext>
              </a:extLst>
            </p:cNvPr>
            <p:cNvSpPr txBox="1"/>
            <p:nvPr/>
          </p:nvSpPr>
          <p:spPr>
            <a:xfrm>
              <a:off x="938050" y="5619235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/>
                <a:t>1933</a:t>
              </a:r>
              <a:endParaRPr lang="ko-KR" altLang="en-US" b="1" dirty="0"/>
            </a:p>
          </p:txBody>
        </p:sp>
        <p:sp>
          <p:nvSpPr>
            <p:cNvPr id="34" name="눈물 방울 33">
              <a:extLst>
                <a:ext uri="{FF2B5EF4-FFF2-40B4-BE49-F238E27FC236}">
                  <a16:creationId xmlns="" xmlns:a16="http://schemas.microsoft.com/office/drawing/2014/main" id="{B3015174-8FA7-42E9-AC30-E7FB10D71C9B}"/>
                </a:ext>
              </a:extLst>
            </p:cNvPr>
            <p:cNvSpPr/>
            <p:nvPr/>
          </p:nvSpPr>
          <p:spPr>
            <a:xfrm rot="8100000">
              <a:off x="1544335" y="4909740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53BA6BF3-42BB-4009-8693-2651C4B19490}"/>
              </a:ext>
            </a:extLst>
          </p:cNvPr>
          <p:cNvGrpSpPr/>
          <p:nvPr/>
        </p:nvGrpSpPr>
        <p:grpSpPr>
          <a:xfrm>
            <a:off x="4339858" y="5063303"/>
            <a:ext cx="1587500" cy="1078827"/>
            <a:chOff x="4351020" y="4909739"/>
            <a:chExt cx="1587500" cy="1078827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83B20D0A-56A3-4E0D-A229-0AB21C11EFED}"/>
                </a:ext>
              </a:extLst>
            </p:cNvPr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/>
                <a:t>1982</a:t>
              </a:r>
              <a:endParaRPr lang="ko-KR" altLang="en-US" b="1" dirty="0"/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="" xmlns:a16="http://schemas.microsoft.com/office/drawing/2014/main" id="{A0E954C3-E027-4119-B210-4BABC4C69DE9}"/>
                </a:ext>
              </a:extLst>
            </p:cNvPr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B117F534-DD23-4A53-844C-839ABABE0924}"/>
              </a:ext>
            </a:extLst>
          </p:cNvPr>
          <p:cNvGrpSpPr/>
          <p:nvPr/>
        </p:nvGrpSpPr>
        <p:grpSpPr>
          <a:xfrm>
            <a:off x="6477070" y="5063303"/>
            <a:ext cx="1587500" cy="1078827"/>
            <a:chOff x="6062980" y="4909739"/>
            <a:chExt cx="1587500" cy="1078827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F58F48F-28D9-471F-A309-9A9D5911B729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/>
                <a:t>2013</a:t>
              </a:r>
              <a:endParaRPr lang="ko-KR" altLang="en-US" b="1" dirty="0"/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="" xmlns:a16="http://schemas.microsoft.com/office/drawing/2014/main" id="{81DF9880-5B2D-4688-89F5-F07119F6BCA8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FAD89E31-0AD0-4BF7-AF41-265BFD8653EF}"/>
              </a:ext>
            </a:extLst>
          </p:cNvPr>
          <p:cNvGrpSpPr/>
          <p:nvPr/>
        </p:nvGrpSpPr>
        <p:grpSpPr>
          <a:xfrm>
            <a:off x="8614282" y="5063303"/>
            <a:ext cx="1587500" cy="1078827"/>
            <a:chOff x="7774940" y="4909739"/>
            <a:chExt cx="1587500" cy="1078827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DDAACA2-C5A0-4579-86BF-BEB61838FBE1}"/>
                </a:ext>
              </a:extLst>
            </p:cNvPr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/>
                <a:t>2021</a:t>
              </a:r>
              <a:endParaRPr lang="ko-KR" altLang="en-US" b="1" dirty="0"/>
            </a:p>
          </p:txBody>
        </p:sp>
        <p:sp>
          <p:nvSpPr>
            <p:cNvPr id="37" name="눈물 방울 36">
              <a:extLst>
                <a:ext uri="{FF2B5EF4-FFF2-40B4-BE49-F238E27FC236}">
                  <a16:creationId xmlns="" xmlns:a16="http://schemas.microsoft.com/office/drawing/2014/main" id="{42E5108F-36D7-4E2F-BFCD-86CCEFDFBC08}"/>
                </a:ext>
              </a:extLst>
            </p:cNvPr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A6925B2-9C5D-445B-BFC6-0F016CE5BB94}"/>
              </a:ext>
            </a:extLst>
          </p:cNvPr>
          <p:cNvSpPr txBox="1"/>
          <p:nvPr/>
        </p:nvSpPr>
        <p:spPr>
          <a:xfrm>
            <a:off x="2028735" y="3869487"/>
            <a:ext cx="1907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mtClean="0"/>
              <a:t>미국</a:t>
            </a:r>
            <a:r>
              <a:rPr lang="ko-KR" altLang="en-US" sz="1400"/>
              <a:t> 파커 </a:t>
            </a:r>
            <a:r>
              <a:rPr lang="ko-KR" altLang="en-US" sz="1400" smtClean="0"/>
              <a:t>브라더스사가 개발한 보드게임</a:t>
            </a:r>
            <a:r>
              <a:rPr lang="en-US" altLang="ko-KR" sz="1400" smtClean="0"/>
              <a:t>. </a:t>
            </a:r>
            <a:r>
              <a:rPr lang="ko-KR" altLang="en-US" sz="1400"/>
              <a:t>이름의 유래는 </a:t>
            </a:r>
            <a:r>
              <a:rPr lang="en-US" altLang="ko-KR" sz="1400"/>
              <a:t>'</a:t>
            </a:r>
            <a:r>
              <a:rPr lang="ko-KR" altLang="en-US" sz="1400"/>
              <a:t>독점</a:t>
            </a:r>
            <a:r>
              <a:rPr lang="en-US" altLang="ko-KR" sz="1400" smtClean="0"/>
              <a:t>'</a:t>
            </a:r>
            <a:r>
              <a:rPr lang="ko-KR" altLang="en-US" sz="1400" smtClean="0"/>
              <a:t>의 영어</a:t>
            </a:r>
            <a:r>
              <a:rPr lang="en-US" altLang="ko-KR" sz="1400" smtClean="0"/>
              <a:t>. </a:t>
            </a:r>
            <a:r>
              <a:rPr lang="ko-KR" altLang="en-US" sz="1400" smtClean="0"/>
              <a:t>정식 룰로 플레이할 경우 </a:t>
            </a:r>
            <a:r>
              <a:rPr lang="en-US" altLang="ko-KR" sz="1400" smtClean="0"/>
              <a:t>5~6</a:t>
            </a:r>
            <a:r>
              <a:rPr lang="ko-KR" altLang="en-US" sz="1400" smtClean="0"/>
              <a:t>시간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980A5DE-48D8-4FC7-BEA9-92F1994ACEC9}"/>
              </a:ext>
            </a:extLst>
          </p:cNvPr>
          <p:cNvSpPr txBox="1"/>
          <p:nvPr/>
        </p:nvSpPr>
        <p:spPr>
          <a:xfrm>
            <a:off x="4165962" y="3869486"/>
            <a:ext cx="1975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mtClean="0"/>
              <a:t>씨앗사에서 </a:t>
            </a:r>
            <a:r>
              <a:rPr lang="ko-KR" altLang="en-US" sz="1400"/>
              <a:t>개발한 보드게임</a:t>
            </a:r>
            <a:r>
              <a:rPr lang="en-US" altLang="ko-KR" sz="1400" smtClean="0"/>
              <a:t>.</a:t>
            </a:r>
            <a:r>
              <a:rPr lang="en-US" altLang="ko-KR" sz="1400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smtClean="0"/>
              <a:t>모노폴리 규칙과 유사하나 일부 규칙을 단순회</a:t>
            </a:r>
            <a:r>
              <a:rPr lang="en-US" altLang="ko-KR" sz="1400" smtClean="0"/>
              <a:t>, </a:t>
            </a:r>
            <a:r>
              <a:rPr lang="ko-KR" altLang="en-US" sz="1400" smtClean="0"/>
              <a:t>제외함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41D9E5C-C13B-41B8-9150-883B5D2815AE}"/>
              </a:ext>
            </a:extLst>
          </p:cNvPr>
          <p:cNvSpPr txBox="1"/>
          <p:nvPr/>
        </p:nvSpPr>
        <p:spPr>
          <a:xfrm>
            <a:off x="6303189" y="3869485"/>
            <a:ext cx="1975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넷마블에서 개발한 온라인 부루마불 게임</a:t>
            </a:r>
            <a:r>
              <a:rPr lang="en-US" altLang="ko-KR" sz="1400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온라인 부루마불  게임  중  가장 대중적으로 인기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1FCA21E-A75B-4D00-B40E-F012D6AD9748}"/>
              </a:ext>
            </a:extLst>
          </p:cNvPr>
          <p:cNvSpPr txBox="1"/>
          <p:nvPr/>
        </p:nvSpPr>
        <p:spPr>
          <a:xfrm>
            <a:off x="8440416" y="3869484"/>
            <a:ext cx="1975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Dongguk Games</a:t>
            </a:r>
            <a:r>
              <a:rPr lang="ko-KR" altLang="en-US" sz="1400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에서 개발한 온라인 부루마불 게임</a:t>
            </a:r>
            <a:r>
              <a:rPr lang="en-US" altLang="ko-KR" sz="1400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계절별 국내 여행지를 소개한다는 특징이 있음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양쪽 대괄호 45">
            <a:extLst>
              <a:ext uri="{FF2B5EF4-FFF2-40B4-BE49-F238E27FC236}">
                <a16:creationId xmlns=""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94533" y="1273630"/>
            <a:ext cx="3197697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294533" y="1338741"/>
            <a:ext cx="3100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부루마불 타임라인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467" y="2298034"/>
            <a:ext cx="1718954" cy="15714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095" y="2263303"/>
            <a:ext cx="2134539" cy="16061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879" y="2313532"/>
            <a:ext cx="2032377" cy="1427495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11406063" y="1861961"/>
            <a:ext cx="8072218" cy="29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80982848" descr="EMB000018e8737a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14" y="2319161"/>
            <a:ext cx="2205555" cy="142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3267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5038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소개 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전국마블 특징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605CC202-0F05-495A-9E0E-3E5FB92B32F1}"/>
              </a:ext>
            </a:extLst>
          </p:cNvPr>
          <p:cNvSpPr/>
          <p:nvPr/>
        </p:nvSpPr>
        <p:spPr>
          <a:xfrm>
            <a:off x="3921605" y="1706425"/>
            <a:ext cx="2069483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  <a:solidFill>
            <a:srgbClr val="F4C58F"/>
          </a:solidFill>
          <a:ln>
            <a:solidFill>
              <a:srgbClr val="F4C58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0" tIns="819080" rIns="21336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="" xmlns:a16="http://schemas.microsoft.com/office/drawing/2014/main" id="{92CD176A-93FE-4D1C-A0A3-7CF6140B7652}"/>
              </a:ext>
            </a:extLst>
          </p:cNvPr>
          <p:cNvSpPr/>
          <p:nvPr/>
        </p:nvSpPr>
        <p:spPr>
          <a:xfrm>
            <a:off x="6086611" y="1706425"/>
            <a:ext cx="208716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  <a:solidFill>
            <a:srgbClr val="66DCFF"/>
          </a:solidFill>
          <a:ln>
            <a:solidFill>
              <a:srgbClr val="66DC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819080" rIns="81908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="" xmlns:a16="http://schemas.microsoft.com/office/drawing/2014/main" id="{E13128FA-0A7F-4F94-8581-08E822523F7B}"/>
              </a:ext>
            </a:extLst>
          </p:cNvPr>
          <p:cNvSpPr/>
          <p:nvPr/>
        </p:nvSpPr>
        <p:spPr>
          <a:xfrm>
            <a:off x="6082666" y="3763435"/>
            <a:ext cx="2089687" cy="1965506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0"/>
                </a:moveTo>
                <a:cubicBezTo>
                  <a:pt x="2068057" y="1142156"/>
                  <a:pt x="1142156" y="2068057"/>
                  <a:pt x="0" y="2068057"/>
                </a:cubicBezTo>
                <a:lnTo>
                  <a:pt x="0" y="0"/>
                </a:lnTo>
                <a:lnTo>
                  <a:pt x="2068057" y="0"/>
                </a:lnTo>
                <a:close/>
              </a:path>
            </a:pathLst>
          </a:custGeom>
          <a:solidFill>
            <a:srgbClr val="66DCFF"/>
          </a:solidFill>
          <a:ln>
            <a:solidFill>
              <a:srgbClr val="66DC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13360" rIns="819081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="" xmlns:a16="http://schemas.microsoft.com/office/drawing/2014/main" id="{CA901EFF-4F4E-4D15-9166-0892273F4A78}"/>
              </a:ext>
            </a:extLst>
          </p:cNvPr>
          <p:cNvSpPr/>
          <p:nvPr/>
        </p:nvSpPr>
        <p:spPr>
          <a:xfrm>
            <a:off x="3921605" y="3772424"/>
            <a:ext cx="2069483" cy="1968752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  <a:solidFill>
            <a:srgbClr val="F4C58F"/>
          </a:solidFill>
          <a:ln>
            <a:solidFill>
              <a:srgbClr val="F4C58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1" tIns="213360" rIns="213360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4038" y="3249203"/>
            <a:ext cx="176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/>
              <a:t>국내 여행</a:t>
            </a:r>
            <a:endParaRPr lang="ko-KR" alt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3943380" y="3270426"/>
            <a:ext cx="2144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/>
              <a:t>친구와 함께</a:t>
            </a: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8191517" y="2887101"/>
            <a:ext cx="3786877" cy="156966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국내여행</a:t>
            </a:r>
            <a:endParaRPr lang="en-US" altLang="ko-KR" sz="2400" b="1" smtClean="0"/>
          </a:p>
          <a:p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기존 부루마불과의 차이점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계절마다의 국내 여행지를 소개</a:t>
            </a:r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다양한 사진</a:t>
            </a:r>
            <a:endParaRPr lang="en-US" altLang="ko-KR" smtClean="0"/>
          </a:p>
        </p:txBody>
      </p:sp>
      <p:sp>
        <p:nvSpPr>
          <p:cNvPr id="18" name="TextBox 17"/>
          <p:cNvSpPr txBox="1"/>
          <p:nvPr/>
        </p:nvSpPr>
        <p:spPr>
          <a:xfrm>
            <a:off x="234379" y="2887101"/>
            <a:ext cx="3595648" cy="129266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친구와 함께</a:t>
            </a:r>
            <a:endParaRPr lang="en-US" altLang="ko-KR" sz="2400" b="1" smtClean="0"/>
          </a:p>
          <a:p>
            <a:endParaRPr lang="en-US" altLang="ko-KR" smtClean="0"/>
          </a:p>
          <a:p>
            <a:pPr marL="285750" indent="-285750">
              <a:buFontTx/>
              <a:buChar char="-"/>
            </a:pPr>
            <a:r>
              <a:rPr lang="ko-KR" altLang="en-US" smtClean="0"/>
              <a:t>네트워크 기술 사용</a:t>
            </a:r>
            <a:endParaRPr lang="en-US" altLang="ko-KR" smtClean="0"/>
          </a:p>
          <a:p>
            <a:r>
              <a:rPr lang="en-US" altLang="ko-KR" smtClean="0"/>
              <a:t>- </a:t>
            </a:r>
            <a:r>
              <a:rPr lang="ko-KR" altLang="en-US" smtClean="0"/>
              <a:t>게임은 친구와 함께 즐기자</a:t>
            </a:r>
            <a:r>
              <a:rPr lang="en-US" altLang="ko-KR" smtClean="0"/>
              <a:t>!</a:t>
            </a:r>
            <a:r>
              <a:rPr lang="ko-KR" altLang="en-US" smtClean="0"/>
              <a:t> 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5038303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815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smtClean="0"/>
              <a:t>화면 구성 </a:t>
            </a:r>
            <a:r>
              <a:rPr lang="en-US" altLang="ko-KR" sz="3200" smtClean="0"/>
              <a:t>- </a:t>
            </a:r>
            <a:r>
              <a:rPr lang="ko-KR" altLang="en-US" sz="3200" smtClean="0"/>
              <a:t>화면의 흐름 </a:t>
            </a:r>
            <a:endParaRPr lang="ko-KR" altLang="en-US" sz="320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4110" y="1770444"/>
            <a:ext cx="2148441" cy="3929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606015" y="1797337"/>
            <a:ext cx="2148441" cy="3929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87920" y="1770445"/>
            <a:ext cx="2148441" cy="3929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7408237" y="1770444"/>
            <a:ext cx="2148441" cy="3929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9751730" y="1770444"/>
            <a:ext cx="2148441" cy="3929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2430169" y="3448492"/>
            <a:ext cx="156640" cy="204281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화살표 48"/>
          <p:cNvSpPr/>
          <p:nvPr/>
        </p:nvSpPr>
        <p:spPr>
          <a:xfrm>
            <a:off x="7174773" y="3448474"/>
            <a:ext cx="156640" cy="204281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화살표 49"/>
          <p:cNvSpPr/>
          <p:nvPr/>
        </p:nvSpPr>
        <p:spPr>
          <a:xfrm>
            <a:off x="4792868" y="3448474"/>
            <a:ext cx="156640" cy="204281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9556678" y="3448474"/>
            <a:ext cx="156640" cy="204281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4110" y="1744310"/>
            <a:ext cx="2148441" cy="804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tx1"/>
                </a:solidFill>
              </a:rPr>
              <a:t>시작화면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747856" y="1737912"/>
            <a:ext cx="2148441" cy="804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tx1"/>
                </a:solidFill>
              </a:rPr>
              <a:t>메인화면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419767" y="1744310"/>
            <a:ext cx="2148441" cy="804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서버</a:t>
            </a:r>
            <a:r>
              <a:rPr lang="en-US" altLang="ko-KR" b="1">
                <a:solidFill>
                  <a:schemeClr val="tx1"/>
                </a:solidFill>
              </a:rPr>
              <a:t>/</a:t>
            </a:r>
            <a:r>
              <a:rPr lang="ko-KR" altLang="en-US" b="1" smtClean="0">
                <a:solidFill>
                  <a:schemeClr val="tx1"/>
                </a:solidFill>
              </a:rPr>
              <a:t>클라이언트 화면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987918" y="1738003"/>
            <a:ext cx="2148441" cy="804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tx1"/>
                </a:solidFill>
              </a:rPr>
              <a:t>로비화면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606014" y="1738003"/>
            <a:ext cx="2148441" cy="8043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tx1"/>
                </a:solidFill>
              </a:rPr>
              <a:t>타이틀화면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16007" y="3050146"/>
            <a:ext cx="7051881" cy="27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80982288" descr="EMB000018e87369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8" y="3507346"/>
            <a:ext cx="1981901" cy="79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026418" y="2861282"/>
            <a:ext cx="6409788" cy="24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80982848" descr="EMB000018e8736c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056" y="3318482"/>
            <a:ext cx="2018376" cy="114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9568208" y="2861282"/>
            <a:ext cx="6520554" cy="32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80981968" descr="EMB000018e8736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24" y="3318482"/>
            <a:ext cx="1919428" cy="106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2244318" y="2727426"/>
            <a:ext cx="5637872" cy="244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80982288" descr="EMB000018e8737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488" y="3184626"/>
            <a:ext cx="2000027" cy="13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13811785" y="2647816"/>
            <a:ext cx="5138558" cy="16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380981488" descr="EMB000018e8737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259" y="3105016"/>
            <a:ext cx="2133037" cy="137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3593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269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 구성 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시작 화면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13A8967-9A27-4673-BC89-30F7A1E11B27}"/>
              </a:ext>
            </a:extLst>
          </p:cNvPr>
          <p:cNvSpPr/>
          <p:nvPr/>
        </p:nvSpPr>
        <p:spPr>
          <a:xfrm>
            <a:off x="855618" y="1671095"/>
            <a:ext cx="4665583" cy="24307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13A8967-9A27-4673-BC89-30F7A1E11B27}"/>
              </a:ext>
            </a:extLst>
          </p:cNvPr>
          <p:cNvSpPr/>
          <p:nvPr/>
        </p:nvSpPr>
        <p:spPr>
          <a:xfrm>
            <a:off x="6474965" y="1671095"/>
            <a:ext cx="4665583" cy="24307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805E3AD-F221-400F-993E-EEDAD990B811}"/>
              </a:ext>
            </a:extLst>
          </p:cNvPr>
          <p:cNvSpPr txBox="1"/>
          <p:nvPr/>
        </p:nvSpPr>
        <p:spPr>
          <a:xfrm>
            <a:off x="3241371" y="4894169"/>
            <a:ext cx="5914305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pc="-15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하얀  화면 상단에서 </a:t>
            </a:r>
            <a:r>
              <a:rPr lang="en-US" altLang="ko-KR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Dongguk Games </a:t>
            </a:r>
            <a:r>
              <a:rPr lang="ko-KR" altLang="en-US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라는 글자가  떨어진다</a:t>
            </a:r>
            <a:r>
              <a:rPr lang="en-US" altLang="ko-KR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pPr algn="just"/>
            <a:r>
              <a:rPr lang="ko-KR" altLang="en-US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통통 몇 번 튀다가 멈춘 후 타이틀화면 으로 이동한다</a:t>
            </a:r>
            <a:r>
              <a:rPr lang="en-US" altLang="ko-KR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/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1600" y="-523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80982208" descr="EMB000018e873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051" y="2052334"/>
            <a:ext cx="3985821" cy="164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5671432" y="2662712"/>
            <a:ext cx="696735" cy="447472"/>
          </a:xfrm>
          <a:prstGeom prst="rightArrow">
            <a:avLst/>
          </a:prstGeom>
          <a:solidFill>
            <a:srgbClr val="41CFDA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91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679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 구성 </a:t>
            </a:r>
            <a:r>
              <a:rPr lang="en-US" altLang="ko-KR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타이틀 화면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12BE011-3D57-4632-A1CE-846EB11C7FF7}"/>
              </a:ext>
            </a:extLst>
          </p:cNvPr>
          <p:cNvSpPr txBox="1"/>
          <p:nvPr/>
        </p:nvSpPr>
        <p:spPr>
          <a:xfrm>
            <a:off x="1682885" y="4273064"/>
            <a:ext cx="72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지구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F414CC2-180D-483B-9AEF-F18B732BB4EA}"/>
              </a:ext>
            </a:extLst>
          </p:cNvPr>
          <p:cNvSpPr txBox="1"/>
          <p:nvPr/>
        </p:nvSpPr>
        <p:spPr>
          <a:xfrm>
            <a:off x="5686272" y="427306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한반도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66A914-C283-4EED-80AA-52B5BAE2C811}"/>
              </a:ext>
            </a:extLst>
          </p:cNvPr>
          <p:cNvSpPr txBox="1"/>
          <p:nvPr/>
        </p:nvSpPr>
        <p:spPr>
          <a:xfrm>
            <a:off x="9218431" y="4273064"/>
            <a:ext cx="130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타이틀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749256" y="2656099"/>
            <a:ext cx="696735" cy="447472"/>
          </a:xfrm>
          <a:prstGeom prst="rightArrow">
            <a:avLst/>
          </a:prstGeom>
          <a:solidFill>
            <a:srgbClr val="41CFDA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733263" y="2656099"/>
            <a:ext cx="696735" cy="447472"/>
          </a:xfrm>
          <a:prstGeom prst="rightArrow">
            <a:avLst/>
          </a:prstGeom>
          <a:solidFill>
            <a:srgbClr val="41CFDA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80983408" descr="EMB000018e873c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" y="1732731"/>
            <a:ext cx="3033495" cy="229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8070" y="1318333"/>
            <a:ext cx="13772799" cy="53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380981568" descr="EMB000018e873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71" y="1775533"/>
            <a:ext cx="3054034" cy="219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1206397" y="1237964"/>
            <a:ext cx="8302303" cy="36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380981888" descr="EMB000018e873d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766" y="1755489"/>
            <a:ext cx="3403797" cy="221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805E3AD-F221-400F-993E-EEDAD990B811}"/>
              </a:ext>
            </a:extLst>
          </p:cNvPr>
          <p:cNvSpPr txBox="1"/>
          <p:nvPr/>
        </p:nvSpPr>
        <p:spPr>
          <a:xfrm>
            <a:off x="3241371" y="4894169"/>
            <a:ext cx="5914305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pc="-15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지구에서 한반도를 거쳐 메인 타이틀로 화면 이미지가 전환</a:t>
            </a:r>
            <a:r>
              <a:rPr lang="en-US" altLang="ko-KR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/>
            <a:r>
              <a:rPr lang="ko-KR" altLang="en-US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타이틀에서 화면을 클릭하면 로비 화면으로 이동한다</a:t>
            </a:r>
            <a:r>
              <a:rPr lang="en-US" altLang="ko-KR" spc="-1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/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84226"/>
      </p:ext>
    </p:extLst>
  </p:cSld>
  <p:clrMapOvr>
    <a:masterClrMapping/>
  </p:clrMapOvr>
  <p:transition spd="slow">
    <p:fade/>
    <p:sndAc>
      <p:stSnd loop="1">
        <p:snd r:embed="rId2" name="music_candyland.wav"/>
      </p:stSnd>
    </p:sndAc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21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화면 구성 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로비 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257073" y="1618051"/>
            <a:ext cx="2199862" cy="1528415"/>
            <a:chOff x="534391" y="1782382"/>
            <a:chExt cx="3189768" cy="2251480"/>
          </a:xfrm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818756" y="2006694"/>
              <a:ext cx="2556127" cy="131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게임 설명</a:t>
              </a:r>
              <a:endParaRPr lang="en-US" altLang="ko-KR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fontAlgn="base"/>
              <a:r>
                <a:rPr lang="en-US" altLang="ko-KR" sz="1600" smtClean="0"/>
                <a:t>.</a:t>
              </a:r>
              <a:endParaRPr lang="ko-KR" altLang="en-US" sz="1600"/>
            </a:p>
            <a:p>
              <a:endParaRPr lang="en-US" altLang="ko-KR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A85C3EE-1F9E-4FC6-AFB2-60FD777613F7}"/>
                </a:ext>
              </a:extLst>
            </p:cNvPr>
            <p:cNvSpPr txBox="1"/>
            <p:nvPr/>
          </p:nvSpPr>
          <p:spPr>
            <a:xfrm>
              <a:off x="789222" y="2628385"/>
              <a:ext cx="2613199" cy="1405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클릭시 게임 </a:t>
              </a:r>
              <a:r>
                <a:rPr lang="ko-KR" altLang="en-US" sz="1400"/>
                <a:t>방법에 </a:t>
              </a:r>
              <a:r>
                <a:rPr lang="ko-KR" altLang="en-US" sz="1400" smtClean="0"/>
                <a:t>대해 그림과 </a:t>
              </a:r>
              <a:r>
                <a:rPr lang="ko-KR" altLang="en-US" sz="1400"/>
                <a:t>함께  </a:t>
              </a:r>
              <a:r>
                <a:rPr lang="ko-KR" altLang="en-US" sz="1400" smtClean="0"/>
                <a:t>알려준다</a:t>
              </a:r>
              <a:r>
                <a:rPr lang="en-US" altLang="ko-KR" sz="1400"/>
                <a:t>.</a:t>
              </a:r>
              <a:endParaRPr lang="ko-KR" altLang="en-US" sz="1400"/>
            </a:p>
            <a:p>
              <a:pPr algn="just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6EC99A24-9BFD-4F21-B216-C39AB305A021}"/>
              </a:ext>
            </a:extLst>
          </p:cNvPr>
          <p:cNvGrpSpPr/>
          <p:nvPr/>
        </p:nvGrpSpPr>
        <p:grpSpPr>
          <a:xfrm>
            <a:off x="384822" y="4912790"/>
            <a:ext cx="1980624" cy="1585848"/>
            <a:chOff x="534393" y="1782382"/>
            <a:chExt cx="3054740" cy="1997988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EE005567-A462-49B1-A638-431380373F5A}"/>
                </a:ext>
              </a:extLst>
            </p:cNvPr>
            <p:cNvSpPr/>
            <p:nvPr/>
          </p:nvSpPr>
          <p:spPr>
            <a:xfrm>
              <a:off x="534393" y="1782382"/>
              <a:ext cx="3054740" cy="19979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8F63CF05-FD94-4A9A-9A9F-309E851B9FE9}"/>
                </a:ext>
              </a:extLst>
            </p:cNvPr>
            <p:cNvSpPr txBox="1"/>
            <p:nvPr/>
          </p:nvSpPr>
          <p:spPr>
            <a:xfrm>
              <a:off x="818757" y="2006693"/>
              <a:ext cx="2287400" cy="465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세팅</a:t>
              </a:r>
              <a:r>
                <a:rPr lang="en-US" altLang="ko-KR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나가기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="" xmlns:a16="http://schemas.microsoft.com/office/drawing/2014/main" id="{746CA6B7-7B12-4F71-939B-C466DB0B13B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0B80AB10-A570-4013-80F8-A8DCADA7392D}"/>
                </a:ext>
              </a:extLst>
            </p:cNvPr>
            <p:cNvSpPr txBox="1"/>
            <p:nvPr/>
          </p:nvSpPr>
          <p:spPr>
            <a:xfrm>
              <a:off x="789221" y="2541366"/>
              <a:ext cx="2613198" cy="1202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각각 볼륨을 조절할 수 있는 아이콘과 게임 종료 </a:t>
              </a:r>
              <a:endPara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아이콘이다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BD3E8C54-93A1-4387-8BF4-44BCEB5E7BB5}"/>
              </a:ext>
            </a:extLst>
          </p:cNvPr>
          <p:cNvGrpSpPr/>
          <p:nvPr/>
        </p:nvGrpSpPr>
        <p:grpSpPr>
          <a:xfrm>
            <a:off x="9519754" y="1255507"/>
            <a:ext cx="2388130" cy="1604824"/>
            <a:chOff x="534391" y="1782382"/>
            <a:chExt cx="3189768" cy="2135242"/>
          </a:xfrm>
        </p:grpSpPr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D2D7997E-360C-4DAF-A72A-D6C68A6B6CB9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786AABC3-9344-465A-AD0D-A949167A5437}"/>
                </a:ext>
              </a:extLst>
            </p:cNvPr>
            <p:cNvSpPr txBox="1"/>
            <p:nvPr/>
          </p:nvSpPr>
          <p:spPr>
            <a:xfrm>
              <a:off x="818756" y="2006693"/>
              <a:ext cx="1820358" cy="491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계절 아이콘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18283857-DDA9-4968-9C57-F073E1CF051C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4DB8591A-2A01-42D0-96FD-B08F9A90B1AB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98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각 아이콘을 클릭하면 계절에 맞는 국내 </a:t>
              </a:r>
              <a:endPara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명소를 보여준다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8059DB15-ED81-4C21-895B-9B27C424EAE5}"/>
              </a:ext>
            </a:extLst>
          </p:cNvPr>
          <p:cNvGrpSpPr/>
          <p:nvPr/>
        </p:nvGrpSpPr>
        <p:grpSpPr>
          <a:xfrm>
            <a:off x="9566127" y="4878486"/>
            <a:ext cx="2295383" cy="1445848"/>
            <a:chOff x="534391" y="1782382"/>
            <a:chExt cx="3189768" cy="2135242"/>
          </a:xfrm>
        </p:grpSpPr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EE28CE13-3BB4-4FD2-89AC-6DDE72849D61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2356180A-E28A-4415-A79C-0FFD61C62F15}"/>
                </a:ext>
              </a:extLst>
            </p:cNvPr>
            <p:cNvSpPr txBox="1"/>
            <p:nvPr/>
          </p:nvSpPr>
          <p:spPr>
            <a:xfrm>
              <a:off x="818755" y="2006695"/>
              <a:ext cx="1599867" cy="545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여행 시작</a:t>
              </a:r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9EFA283E-7D12-436F-B0F8-83EE0C2F48E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FC2B933B-329F-4196-9993-0035B4FBF7A8}"/>
                </a:ext>
              </a:extLst>
            </p:cNvPr>
            <p:cNvSpPr txBox="1"/>
            <p:nvPr/>
          </p:nvSpPr>
          <p:spPr>
            <a:xfrm>
              <a:off x="789221" y="2628383"/>
              <a:ext cx="2613199" cy="109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클릭시 서버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클라이언트 대기화면으로 넘어간다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802906" y="1860834"/>
            <a:ext cx="15687606" cy="60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906" y="2248081"/>
            <a:ext cx="6279388" cy="3353329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2456935" y="2986391"/>
            <a:ext cx="2348529" cy="16537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319073" y="4912790"/>
            <a:ext cx="3322970" cy="2525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6031149" y="2860331"/>
            <a:ext cx="3534978" cy="16727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7431932" y="4983671"/>
            <a:ext cx="21341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075896"/>
      </p:ext>
    </p:extLst>
  </p:cSld>
  <p:clrMapOvr>
    <a:masterClrMapping/>
  </p:clrMapOvr>
  <p:transition spd="slow">
    <p:fade/>
    <p:sndAc>
      <p:stSnd loop="1">
        <p:snd r:embed="rId2" name="로비사운드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1112</Words>
  <Application>Microsoft Office PowerPoint</Application>
  <PresentationFormat>사용자 지정</PresentationFormat>
  <Paragraphs>298</Paragraphs>
  <Slides>24</Slides>
  <Notes>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73</cp:revision>
  <dcterms:created xsi:type="dcterms:W3CDTF">2020-06-22T00:57:09Z</dcterms:created>
  <dcterms:modified xsi:type="dcterms:W3CDTF">2021-12-13T20:42:20Z</dcterms:modified>
</cp:coreProperties>
</file>